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6" r:id="rId1"/>
  </p:sldMasterIdLst>
  <p:notesMasterIdLst>
    <p:notesMasterId r:id="rId15"/>
  </p:notesMasterIdLst>
  <p:handoutMasterIdLst>
    <p:handoutMasterId r:id="rId16"/>
  </p:handoutMasterIdLst>
  <p:sldIdLst>
    <p:sldId id="267" r:id="rId2"/>
    <p:sldId id="331" r:id="rId3"/>
    <p:sldId id="332" r:id="rId4"/>
    <p:sldId id="333" r:id="rId5"/>
    <p:sldId id="337" r:id="rId6"/>
    <p:sldId id="334" r:id="rId7"/>
    <p:sldId id="329" r:id="rId8"/>
    <p:sldId id="330" r:id="rId9"/>
    <p:sldId id="335" r:id="rId10"/>
    <p:sldId id="338" r:id="rId11"/>
    <p:sldId id="339" r:id="rId12"/>
    <p:sldId id="340" r:id="rId13"/>
    <p:sldId id="328" r:id="rId14"/>
  </p:sldIdLst>
  <p:sldSz cx="9144000" cy="6858000" type="screen4x3"/>
  <p:notesSz cx="6742113" cy="987425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17">
          <p15:clr>
            <a:srgbClr val="A4A3A4"/>
          </p15:clr>
        </p15:guide>
        <p15:guide id="2" orient="horz" pos="391">
          <p15:clr>
            <a:srgbClr val="A4A3A4"/>
          </p15:clr>
        </p15:guide>
        <p15:guide id="3" orient="horz" pos="754">
          <p15:clr>
            <a:srgbClr val="A4A3A4"/>
          </p15:clr>
        </p15:guide>
        <p15:guide id="4" orient="horz" pos="3657">
          <p15:clr>
            <a:srgbClr val="A4A3A4"/>
          </p15:clr>
        </p15:guide>
        <p15:guide id="5" pos="2880">
          <p15:clr>
            <a:srgbClr val="A4A3A4"/>
          </p15:clr>
        </p15:guide>
        <p15:guide id="6" pos="5401">
          <p15:clr>
            <a:srgbClr val="A4A3A4"/>
          </p15:clr>
        </p15:guide>
        <p15:guide id="7" pos="366">
          <p15:clr>
            <a:srgbClr val="A4A3A4"/>
          </p15:clr>
        </p15:guide>
        <p15:guide id="8" pos="418">
          <p15:clr>
            <a:srgbClr val="A4A3A4"/>
          </p15:clr>
        </p15:guide>
        <p15:guide id="9" pos="106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2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edmant1" initials="h" lastIdx="8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B3A"/>
    <a:srgbClr val="69BE28"/>
    <a:srgbClr val="CCFFCC"/>
    <a:srgbClr val="CBF4F9"/>
    <a:srgbClr val="00A8B4"/>
    <a:srgbClr val="6639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14" autoAdjust="0"/>
    <p:restoredTop sz="93979" autoAdjust="0"/>
  </p:normalViewPr>
  <p:slideViewPr>
    <p:cSldViewPr>
      <p:cViewPr varScale="1">
        <p:scale>
          <a:sx n="80" d="100"/>
          <a:sy n="80" d="100"/>
        </p:scale>
        <p:origin x="976" y="44"/>
      </p:cViewPr>
      <p:guideLst>
        <p:guide orient="horz" pos="1417"/>
        <p:guide orient="horz" pos="391"/>
        <p:guide orient="horz" pos="754"/>
        <p:guide orient="horz" pos="3657"/>
        <p:guide pos="2880"/>
        <p:guide pos="5401"/>
        <p:guide pos="366"/>
        <p:guide pos="418"/>
        <p:guide pos="1066"/>
      </p:guideLst>
    </p:cSldViewPr>
  </p:slideViewPr>
  <p:outlineViewPr>
    <p:cViewPr>
      <p:scale>
        <a:sx n="33" d="100"/>
        <a:sy n="33" d="100"/>
      </p:scale>
      <p:origin x="0" y="649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>
        <p:scale>
          <a:sx n="200" d="100"/>
          <a:sy n="200" d="100"/>
        </p:scale>
        <p:origin x="402" y="3504"/>
      </p:cViewPr>
      <p:guideLst>
        <p:guide orient="horz" pos="3110"/>
        <p:guide pos="21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21690" cy="494187"/>
          </a:xfrm>
          <a:prstGeom prst="rect">
            <a:avLst/>
          </a:prstGeom>
        </p:spPr>
        <p:txBody>
          <a:bodyPr vert="horz" lIns="91651" tIns="45826" rIns="91651" bIns="45826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8814" y="2"/>
            <a:ext cx="2921690" cy="494187"/>
          </a:xfrm>
          <a:prstGeom prst="rect">
            <a:avLst/>
          </a:prstGeom>
        </p:spPr>
        <p:txBody>
          <a:bodyPr vert="horz" lIns="91651" tIns="45826" rIns="91651" bIns="45826" rtlCol="0"/>
          <a:lstStyle>
            <a:lvl1pPr algn="r">
              <a:defRPr sz="1200"/>
            </a:lvl1pPr>
          </a:lstStyle>
          <a:p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378487"/>
            <a:ext cx="2921690" cy="494187"/>
          </a:xfrm>
          <a:prstGeom prst="rect">
            <a:avLst/>
          </a:prstGeom>
        </p:spPr>
        <p:txBody>
          <a:bodyPr vert="horz" lIns="91651" tIns="45826" rIns="91651" bIns="45826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8814" y="9378487"/>
            <a:ext cx="2921690" cy="494187"/>
          </a:xfrm>
          <a:prstGeom prst="rect">
            <a:avLst/>
          </a:prstGeom>
        </p:spPr>
        <p:txBody>
          <a:bodyPr vert="horz" lIns="91651" tIns="45826" rIns="91651" bIns="45826" rtlCol="0" anchor="b"/>
          <a:lstStyle>
            <a:lvl1pPr algn="r">
              <a:defRPr sz="1200"/>
            </a:lvl1pPr>
          </a:lstStyle>
          <a:p>
            <a:fld id="{575E01CD-3DD3-4F04-AE20-4EDE2C2AAB98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07987051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21582" cy="493713"/>
          </a:xfrm>
          <a:prstGeom prst="rect">
            <a:avLst/>
          </a:prstGeom>
        </p:spPr>
        <p:txBody>
          <a:bodyPr vert="horz" lIns="91651" tIns="45826" rIns="91651" bIns="45826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8974" y="1"/>
            <a:ext cx="2921582" cy="493713"/>
          </a:xfrm>
          <a:prstGeom prst="rect">
            <a:avLst/>
          </a:prstGeom>
        </p:spPr>
        <p:txBody>
          <a:bodyPr vert="horz" lIns="91651" tIns="45826" rIns="91651" bIns="45826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51" tIns="45826" rIns="91651" bIns="45826" rtlCol="0" anchor="ctr"/>
          <a:lstStyle/>
          <a:p>
            <a:endParaRPr lang="fi-FI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4212" y="4690270"/>
            <a:ext cx="5393690" cy="4443413"/>
          </a:xfrm>
          <a:prstGeom prst="rect">
            <a:avLst/>
          </a:prstGeom>
        </p:spPr>
        <p:txBody>
          <a:bodyPr vert="horz" lIns="91651" tIns="45826" rIns="91651" bIns="45826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9378826"/>
            <a:ext cx="2921582" cy="493713"/>
          </a:xfrm>
          <a:prstGeom prst="rect">
            <a:avLst/>
          </a:prstGeom>
        </p:spPr>
        <p:txBody>
          <a:bodyPr vert="horz" lIns="91651" tIns="45826" rIns="91651" bIns="45826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8974" y="9378826"/>
            <a:ext cx="2921582" cy="493713"/>
          </a:xfrm>
          <a:prstGeom prst="rect">
            <a:avLst/>
          </a:prstGeom>
        </p:spPr>
        <p:txBody>
          <a:bodyPr vert="horz" lIns="91651" tIns="45826" rIns="91651" bIns="45826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B605DA8A-5216-4F63-A012-E5BD46E625C2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1110772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d.com/talks/richard_wilkinson.html?awesm=on.ted.com_Wilkinson&amp;utm_campaign&amp;utm_medium=on.ted.com-static&amp;utm_source=conferences.ted.com&amp;utm_content=awesm-publisher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5DA8A-5216-4F63-A012-E5BD46E625C2}" type="slidenum">
              <a:rPr lang="fi-FI" smtClean="0"/>
              <a:pPr/>
              <a:t>1</a:t>
            </a:fld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69319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Gini-kerroin saa arvon 0, jos kaikki saavat saman verran tuloja ja arvon 100, jos yksi tulonsaaja saa kaikki tulot. Mitä suurempi Gini-kerroin on, sitä suuremmat ovat tuloerot.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Arial" pitchFamily="34" charset="0"/>
              <a:ea typeface="+mn-ea"/>
              <a:cs typeface="+mn-cs"/>
            </a:endParaRPr>
          </a:p>
          <a:p>
            <a:r>
              <a:rPr lang="fi-FI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Tuloerot kaventuivat Suomessa 1960-luvun puolivälistä 1980-luvulle. Muutokset olivat tämän jälkeen pieniä, kunnes tuloerot kasvoivat muutamassa vuodessa 1990-luvun loppupuolella lähelle nykytasoa. </a:t>
            </a:r>
            <a:r>
              <a:rPr lang="fi-FI" sz="1200" b="0" i="0" kern="1200" baseline="300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1)</a:t>
            </a:r>
            <a:r>
              <a:rPr lang="fi-FI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 Myös useamman vuoden tuloista lasketuista Gini-kertoimista havaitaan tuloerojen nopea kasvu 1990-luvun lopussa, tasaantuminen 2000-luvun alussa, ja kasvu ennen talouskriisiä siten, että suhteelliset tuloerot olivat suurimmillaan vuonna 2007. Tämän jälkeen tuloerot kaventuivat kuluvan vuosikymmenen puoliväliin saakka.</a:t>
            </a:r>
            <a:endParaRPr lang="fi-FI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05DA8A-5216-4F63-A012-E5BD46E625C2}" type="slidenum">
              <a:rPr lang="fi-FI" smtClean="0"/>
              <a:pPr/>
              <a:t>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717028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sng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  <a:hlinkClick r:id="rId3"/>
              </a:rPr>
              <a:t>Wilkinson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 and Pickett contend that people in more equal societies live longer, have better mental health and are more socially mobile. 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For the joke history see Pacific Standard 2017. </a:t>
            </a:r>
            <a:r>
              <a:rPr lang="en-US" sz="1200" cap="all" dirty="0"/>
              <a:t>The IMF Confirms That 'Trickle-Down' Economics Is, Indeed, a Joke. </a:t>
            </a:r>
            <a:r>
              <a:rPr lang="en-US" sz="1200" dirty="0"/>
              <a:t>https://psmag.com/economics/trickle-down-economics-is-indeed-a-joke?fbclid=iwar0mm8af5pbqmey3amjdaiesijfdyo5oci_qoy_o0qmxkrrmwke_pngbugc</a:t>
            </a:r>
            <a:endParaRPr lang="fi-FI" sz="1200"/>
          </a:p>
          <a:p>
            <a:endParaRPr lang="fi-FI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05DA8A-5216-4F63-A012-E5BD46E625C2}" type="slidenum">
              <a:rPr lang="fi-FI" smtClean="0"/>
              <a:pPr/>
              <a:t>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56777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Tanska &amp; Saksa tuulivoimatyöpaikat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paikalliset tuulipuistot, rahaa paikallistalouteen </a:t>
            </a:r>
          </a:p>
          <a:p>
            <a:r>
              <a:rPr lang="fi-FI" dirty="0"/>
              <a:t>Esimerkiksi uudet työpaikat, joita syntyy kiertotalouden ja hiilineutraaliuden aloille? </a:t>
            </a:r>
          </a:p>
          <a:p>
            <a:pPr lvl="1"/>
            <a:r>
              <a:rPr lang="fi-FI" dirty="0"/>
              <a:t>miten kiertotalous on mahdollisuus alueellisiin teollisiin symbiooseihin &amp; miten esimerkiksi koronan aiheuttama muutospaine globaalien toimitusketjujen uudelleen järjestelyyn tuo uusia mahdollisuuksia.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dirty="0"/>
          </a:p>
          <a:p>
            <a:endParaRPr lang="fi-FI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05DA8A-5216-4F63-A012-E5BD46E625C2}" type="slidenum">
              <a:rPr lang="fi-FI" smtClean="0"/>
              <a:pPr/>
              <a:t>11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802974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g465627423c2e021_2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41363"/>
            <a:ext cx="4935537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4" name="Google Shape;814;g465627423c2e021_262:notes"/>
          <p:cNvSpPr txBox="1">
            <a:spLocks noGrp="1"/>
          </p:cNvSpPr>
          <p:nvPr>
            <p:ph type="body" idx="1"/>
          </p:nvPr>
        </p:nvSpPr>
        <p:spPr>
          <a:xfrm>
            <a:off x="674212" y="4690269"/>
            <a:ext cx="5393690" cy="44434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3565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e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My Graphical Design\My Logos\AALTO\Aalto_tunnukset-BIZ\03 ...Kauppakorkeakoulu\EN\JPG (SCREEN)\RGB\Aalto_EN_Economics_21_RGB_3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" t="5109" b="19586"/>
          <a:stretch/>
        </p:blipFill>
        <p:spPr bwMode="auto">
          <a:xfrm>
            <a:off x="0" y="0"/>
            <a:ext cx="2374960" cy="1596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2400" y="1771200"/>
            <a:ext cx="7772400" cy="1661993"/>
          </a:xfrm>
        </p:spPr>
        <p:txBody>
          <a:bodyPr/>
          <a:lstStyle>
            <a:lvl1pPr>
              <a:defRPr sz="5400">
                <a:solidFill>
                  <a:schemeClr val="accent5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2400" y="5106572"/>
            <a:ext cx="6285600" cy="376675"/>
          </a:xfrm>
        </p:spPr>
        <p:txBody>
          <a:bodyPr/>
          <a:lstStyle>
            <a:lvl1pPr marL="0" indent="0" algn="l">
              <a:buNone/>
              <a:defRPr>
                <a:solidFill>
                  <a:srgbClr val="009B3A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  <a:endParaRPr lang="fi-FI" noProof="0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2862000" y="5961600"/>
            <a:ext cx="2026800" cy="176400"/>
          </a:xfrm>
        </p:spPr>
        <p:txBody>
          <a:bodyPr wrap="none" lIns="0" tIns="0" rIns="0" bIns="0"/>
          <a:lstStyle>
            <a:lvl1pPr>
              <a:defRPr sz="1200">
                <a:solidFill>
                  <a:schemeClr val="accent5"/>
                </a:solidFill>
              </a:defRPr>
            </a:lvl1pPr>
          </a:lstStyle>
          <a:p>
            <a:r>
              <a:rPr lang="fi-FI"/>
              <a:t>24.9.2020</a:t>
            </a:r>
            <a:endParaRPr lang="fi-FI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144400" y="5961600"/>
            <a:ext cx="1962000" cy="633600"/>
          </a:xfrm>
        </p:spPr>
        <p:txBody>
          <a:bodyPr wrap="none" lIns="0" tIns="0" rIns="0" bIns="0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accent5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7426800" y="5961600"/>
            <a:ext cx="1134000" cy="633600"/>
          </a:xfrm>
        </p:spPr>
        <p:txBody>
          <a:bodyPr wrap="none" lIns="0" tIns="0" rIns="0" bIns="0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accent5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62000" y="6138000"/>
            <a:ext cx="2026800" cy="457200"/>
          </a:xfrm>
        </p:spPr>
        <p:txBody>
          <a:bodyPr wrap="none" lIns="0" tIns="0" rIns="0" bIns="0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accent5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72400" y="6138000"/>
            <a:ext cx="2048400" cy="457200"/>
          </a:xfrm>
        </p:spPr>
        <p:txBody>
          <a:bodyPr wrap="none" lIns="0" tIns="0" rIns="0" bIns="0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accent5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572400" y="5961600"/>
            <a:ext cx="2048400" cy="176400"/>
          </a:xfrm>
        </p:spPr>
        <p:txBody>
          <a:bodyPr wrap="none" lIns="0" tIns="0" rIns="0" bIns="0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0584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2400" y="577850"/>
            <a:ext cx="8032048" cy="2491110"/>
          </a:xfrm>
        </p:spPr>
        <p:txBody>
          <a:bodyPr anchor="t">
            <a:no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2400" y="3143248"/>
            <a:ext cx="6285600" cy="23400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862000" y="5961600"/>
            <a:ext cx="2026800" cy="176400"/>
          </a:xfrm>
        </p:spPr>
        <p:txBody>
          <a:bodyPr wrap="none" lIns="0" tIns="0" rIns="0" bIns="0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fi-FI"/>
              <a:t>24.9.2020</a:t>
            </a:r>
            <a:endParaRPr lang="fi-FI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144400" y="5961600"/>
            <a:ext cx="1962000" cy="633600"/>
          </a:xfrm>
        </p:spPr>
        <p:txBody>
          <a:bodyPr wrap="none" lIns="0" tIns="0" rIns="0" bIns="0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bg1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7426800" y="5961600"/>
            <a:ext cx="1134000" cy="633600"/>
          </a:xfrm>
        </p:spPr>
        <p:txBody>
          <a:bodyPr wrap="none" lIns="0" tIns="0" rIns="0" bIns="0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bg1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62000" y="6138000"/>
            <a:ext cx="2026800" cy="457200"/>
          </a:xfrm>
        </p:spPr>
        <p:txBody>
          <a:bodyPr wrap="none" lIns="0" tIns="0" rIns="0" bIns="0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bg1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</p:txBody>
      </p:sp>
      <p:pic>
        <p:nvPicPr>
          <p:cNvPr id="11" name="Picture 2" descr="D:\My Graphical Design\My Logos\AALTO\Aalto_tunnukset-BIZ\03 ...Kauppakorkeakoulu\EN\PNG (SCREEN)\WHITE\Aalto_EN_Economics_13_WHITE_3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89"/>
          <a:stretch/>
        </p:blipFill>
        <p:spPr bwMode="auto">
          <a:xfrm>
            <a:off x="201175" y="5787609"/>
            <a:ext cx="2779625" cy="1070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4100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8278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-6808"/>
            <a:ext cx="9144000" cy="6883085"/>
          </a:xfrm>
          <a:prstGeom prst="rect">
            <a:avLst/>
          </a:pr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2400" y="577850"/>
            <a:ext cx="8032048" cy="2491110"/>
          </a:xfrm>
        </p:spPr>
        <p:txBody>
          <a:bodyPr anchor="t">
            <a:no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2400" y="3143248"/>
            <a:ext cx="6285600" cy="23400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862000" y="5961600"/>
            <a:ext cx="2026800" cy="176400"/>
          </a:xfrm>
        </p:spPr>
        <p:txBody>
          <a:bodyPr wrap="none" lIns="0" tIns="0" rIns="0" bIns="0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fi-FI"/>
              <a:t>24.9.2020</a:t>
            </a:r>
            <a:endParaRPr lang="fi-FI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144400" y="5961600"/>
            <a:ext cx="1962000" cy="633600"/>
          </a:xfrm>
        </p:spPr>
        <p:txBody>
          <a:bodyPr wrap="none" lIns="0" tIns="0" rIns="0" bIns="0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bg1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7426800" y="5961600"/>
            <a:ext cx="1134000" cy="633600"/>
          </a:xfrm>
        </p:spPr>
        <p:txBody>
          <a:bodyPr wrap="none" lIns="0" tIns="0" rIns="0" bIns="0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bg1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62000" y="6138000"/>
            <a:ext cx="2026800" cy="457200"/>
          </a:xfrm>
        </p:spPr>
        <p:txBody>
          <a:bodyPr wrap="none" lIns="0" tIns="0" rIns="0" bIns="0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bg1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</p:txBody>
      </p:sp>
      <p:pic>
        <p:nvPicPr>
          <p:cNvPr id="15" name="Picture 2" descr="D:\My Graphical Design\My Logos\AALTO\Aalto_tunnukset-BIZ\03 ...Kauppakorkeakoulu\EN\PNG (SCREEN)\WHITE\Aalto_EN_Economics_13_WHITE_3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89"/>
          <a:stretch/>
        </p:blipFill>
        <p:spPr bwMode="auto">
          <a:xfrm>
            <a:off x="201175" y="5787609"/>
            <a:ext cx="2779625" cy="1070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0919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2400" y="577850"/>
            <a:ext cx="8032048" cy="2491110"/>
          </a:xfrm>
        </p:spPr>
        <p:txBody>
          <a:bodyPr anchor="t">
            <a:no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2400" y="3143248"/>
            <a:ext cx="6285600" cy="23400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862000" y="5961600"/>
            <a:ext cx="2026800" cy="176400"/>
          </a:xfrm>
        </p:spPr>
        <p:txBody>
          <a:bodyPr wrap="none" lIns="0" tIns="0" rIns="0" bIns="0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fi-FI"/>
              <a:t>24.9.2020</a:t>
            </a:r>
            <a:endParaRPr lang="fi-FI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144400" y="5961600"/>
            <a:ext cx="1962000" cy="633600"/>
          </a:xfrm>
        </p:spPr>
        <p:txBody>
          <a:bodyPr wrap="none" lIns="0" tIns="0" rIns="0" bIns="0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bg1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7426800" y="5961600"/>
            <a:ext cx="1134000" cy="633600"/>
          </a:xfrm>
        </p:spPr>
        <p:txBody>
          <a:bodyPr wrap="none" lIns="0" tIns="0" rIns="0" bIns="0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bg1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62000" y="6138000"/>
            <a:ext cx="2026800" cy="457200"/>
          </a:xfrm>
        </p:spPr>
        <p:txBody>
          <a:bodyPr wrap="none" lIns="0" tIns="0" rIns="0" bIns="0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bg1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</p:txBody>
      </p:sp>
      <p:pic>
        <p:nvPicPr>
          <p:cNvPr id="11" name="Picture 2" descr="D:\My Graphical Design\My Logos\AALTO\Aalto_tunnukset-BIZ\03 ...Kauppakorkeakoulu\EN\PNG (SCREEN)\WHITE\Aalto_EN_Economics_13_WHITE_3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89"/>
          <a:stretch/>
        </p:blipFill>
        <p:spPr bwMode="auto">
          <a:xfrm>
            <a:off x="201175" y="5787609"/>
            <a:ext cx="2779625" cy="1070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94339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2400" y="577850"/>
            <a:ext cx="8032048" cy="2491110"/>
          </a:xfrm>
        </p:spPr>
        <p:txBody>
          <a:bodyPr anchor="t">
            <a:no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2400" y="3143248"/>
            <a:ext cx="6285600" cy="23400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862000" y="5961600"/>
            <a:ext cx="2026800" cy="176400"/>
          </a:xfrm>
        </p:spPr>
        <p:txBody>
          <a:bodyPr wrap="none" lIns="0" tIns="0" rIns="0" bIns="0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fi-FI"/>
              <a:t>24.9.2020</a:t>
            </a:r>
            <a:endParaRPr lang="fi-FI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144400" y="5961600"/>
            <a:ext cx="1962000" cy="633600"/>
          </a:xfrm>
        </p:spPr>
        <p:txBody>
          <a:bodyPr wrap="none" lIns="0" tIns="0" rIns="0" bIns="0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bg1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7426800" y="5961600"/>
            <a:ext cx="1134000" cy="633600"/>
          </a:xfrm>
        </p:spPr>
        <p:txBody>
          <a:bodyPr wrap="none" lIns="0" tIns="0" rIns="0" bIns="0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bg1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62000" y="6138000"/>
            <a:ext cx="2026800" cy="457200"/>
          </a:xfrm>
        </p:spPr>
        <p:txBody>
          <a:bodyPr wrap="none" lIns="0" tIns="0" rIns="0" bIns="0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bg1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</p:txBody>
      </p:sp>
      <p:pic>
        <p:nvPicPr>
          <p:cNvPr id="15" name="Picture 2" descr="D:\My Graphical Design\My Logos\AALTO\Aalto_tunnukset-BIZ\03 ...Kauppakorkeakoulu\EN\PNG (SCREEN)\WHITE\Aalto_EN_Economics_13_WHITE_3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89"/>
          <a:stretch/>
        </p:blipFill>
        <p:spPr bwMode="auto">
          <a:xfrm>
            <a:off x="201175" y="5787609"/>
            <a:ext cx="2779625" cy="1070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29351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24.9.2020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4017-E4DF-4A7A-8FA6-2DC68C3EB4D0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4400" y="6145200"/>
            <a:ext cx="15372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accent5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0" y="6145200"/>
            <a:ext cx="17028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accent5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148" y="439832"/>
            <a:ext cx="7906652" cy="553998"/>
          </a:xfrm>
        </p:spPr>
        <p:txBody>
          <a:bodyPr/>
          <a:lstStyle/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24.9.2020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4017-E4DF-4A7A-8FA6-2DC68C3EB4D0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4400" y="6145200"/>
            <a:ext cx="15372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accent5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0" y="6145200"/>
            <a:ext cx="17028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accent5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148" y="439832"/>
            <a:ext cx="7906652" cy="553998"/>
          </a:xfrm>
        </p:spPr>
        <p:txBody>
          <a:bodyPr/>
          <a:lstStyle/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pic>
        <p:nvPicPr>
          <p:cNvPr id="13" name="Picture 2" descr="D:\My Graphical Design\My Logos\AALTO\Aalto_tunnukset-BIZ\03 ...Kauppakorkeakoulu\EN\JPG (SCREEN)\RGB\Aalto_EN_Economics_13_RGB_3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99" b="3929"/>
          <a:stretch/>
        </p:blipFill>
        <p:spPr bwMode="auto">
          <a:xfrm>
            <a:off x="210522" y="5818157"/>
            <a:ext cx="2504543" cy="1039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90476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50" r="83956" b="42325"/>
          <a:stretch/>
        </p:blipFill>
        <p:spPr>
          <a:xfrm>
            <a:off x="0" y="3404902"/>
            <a:ext cx="1467059" cy="290263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32" t="2249" r="23045" b="81667"/>
          <a:stretch/>
        </p:blipFill>
        <p:spPr>
          <a:xfrm rot="10800000">
            <a:off x="6660232" y="5390940"/>
            <a:ext cx="2483767" cy="146705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87" b="49517"/>
          <a:stretch/>
        </p:blipFill>
        <p:spPr>
          <a:xfrm>
            <a:off x="7058024" y="1052736"/>
            <a:ext cx="2085975" cy="346211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24.9.2020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4017-E4DF-4A7A-8FA6-2DC68C3EB4D0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4400" y="6145200"/>
            <a:ext cx="15372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accent5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0" y="6145200"/>
            <a:ext cx="17028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accent5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148" y="439832"/>
            <a:ext cx="7906652" cy="553998"/>
          </a:xfrm>
        </p:spPr>
        <p:txBody>
          <a:bodyPr/>
          <a:lstStyle/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pic>
        <p:nvPicPr>
          <p:cNvPr id="16" name="Picture 2" descr="D:\My Graphical Design\My Logos\AALTO\Aalto_tunnukset-BIZ\03 ...Kauppakorkeakoulu\EN\JPG (SCREEN)\RGB\Aalto_EN_Economics_13_RGB_3.jpg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99" b="3929"/>
          <a:stretch/>
        </p:blipFill>
        <p:spPr bwMode="auto">
          <a:xfrm>
            <a:off x="210522" y="5818157"/>
            <a:ext cx="2504543" cy="1039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42828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24.9.2020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4017-E4DF-4A7A-8FA6-2DC68C3EB4D0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4400" y="6145200"/>
            <a:ext cx="15372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accent5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0" y="6145200"/>
            <a:ext cx="17028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accent5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148" y="439832"/>
            <a:ext cx="7906652" cy="553998"/>
          </a:xfrm>
        </p:spPr>
        <p:txBody>
          <a:bodyPr/>
          <a:lstStyle/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pic>
        <p:nvPicPr>
          <p:cNvPr id="13" name="Picture 2" descr="D:\My Graphical Design\My Logos\AALTO\Aalto_tunnukset-BIZ\03 ...Kauppakorkeakoulu\EN\JPG (SCREEN)\RGB\Aalto_EN_Economics_13_RGB_3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99" b="3929"/>
          <a:stretch/>
        </p:blipFill>
        <p:spPr bwMode="auto">
          <a:xfrm>
            <a:off x="210522" y="5818157"/>
            <a:ext cx="2504543" cy="1039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37562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24.9.2020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4017-E4DF-4A7A-8FA6-2DC68C3EB4D0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4400" y="6145200"/>
            <a:ext cx="15372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accent5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0" y="6145200"/>
            <a:ext cx="17028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accent5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148" y="439832"/>
            <a:ext cx="7906652" cy="553998"/>
          </a:xfrm>
        </p:spPr>
        <p:txBody>
          <a:bodyPr/>
          <a:lstStyle/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pic>
        <p:nvPicPr>
          <p:cNvPr id="13" name="Picture 2" descr="D:\My Graphical Design\My Logos\AALTO\Aalto_tunnukset-BIZ\03 ...Kauppakorkeakoulu\EN\JPG (SCREEN)\RGB\Aalto_EN_Economics_13_RGB_3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99" b="3929"/>
          <a:stretch/>
        </p:blipFill>
        <p:spPr bwMode="auto">
          <a:xfrm>
            <a:off x="210522" y="5818157"/>
            <a:ext cx="2504543" cy="1039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06748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24.9.2020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4017-E4DF-4A7A-8FA6-2DC68C3EB4D0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4400" y="6145200"/>
            <a:ext cx="15372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accent5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0" y="6145200"/>
            <a:ext cx="17028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accent5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8556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59" t="10649" b="75996"/>
          <a:stretch/>
        </p:blipFill>
        <p:spPr>
          <a:xfrm>
            <a:off x="8115299" y="1379586"/>
            <a:ext cx="1027881" cy="9159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2400" y="1771200"/>
            <a:ext cx="7772400" cy="1661993"/>
          </a:xfrm>
        </p:spPr>
        <p:txBody>
          <a:bodyPr/>
          <a:lstStyle>
            <a:lvl1pPr>
              <a:defRPr sz="5400">
                <a:solidFill>
                  <a:schemeClr val="accent5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2400" y="5106572"/>
            <a:ext cx="6285600" cy="376675"/>
          </a:xfrm>
        </p:spPr>
        <p:txBody>
          <a:bodyPr/>
          <a:lstStyle>
            <a:lvl1pPr marL="0" indent="0" algn="l">
              <a:buNone/>
              <a:defRPr>
                <a:solidFill>
                  <a:srgbClr val="009B3A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  <a:endParaRPr lang="fi-FI" noProof="0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2862000" y="5961600"/>
            <a:ext cx="2026800" cy="176400"/>
          </a:xfrm>
        </p:spPr>
        <p:txBody>
          <a:bodyPr wrap="none" lIns="0" tIns="0" rIns="0" bIns="0"/>
          <a:lstStyle>
            <a:lvl1pPr>
              <a:defRPr sz="1200">
                <a:solidFill>
                  <a:schemeClr val="accent5"/>
                </a:solidFill>
              </a:defRPr>
            </a:lvl1pPr>
          </a:lstStyle>
          <a:p>
            <a:r>
              <a:rPr lang="fi-FI"/>
              <a:t>24.9.2020</a:t>
            </a:r>
            <a:endParaRPr lang="fi-FI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144400" y="5961600"/>
            <a:ext cx="1962000" cy="633600"/>
          </a:xfrm>
        </p:spPr>
        <p:txBody>
          <a:bodyPr wrap="none" lIns="0" tIns="0" rIns="0" bIns="0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accent5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7426800" y="5961600"/>
            <a:ext cx="1134000" cy="633600"/>
          </a:xfrm>
        </p:spPr>
        <p:txBody>
          <a:bodyPr wrap="none" lIns="0" tIns="0" rIns="0" bIns="0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accent5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62000" y="6138000"/>
            <a:ext cx="2026800" cy="457200"/>
          </a:xfrm>
        </p:spPr>
        <p:txBody>
          <a:bodyPr wrap="none" lIns="0" tIns="0" rIns="0" bIns="0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accent5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72400" y="6138000"/>
            <a:ext cx="2048400" cy="457200"/>
          </a:xfrm>
        </p:spPr>
        <p:txBody>
          <a:bodyPr wrap="none" lIns="0" tIns="0" rIns="0" bIns="0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accent5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572400" y="5961600"/>
            <a:ext cx="2048400" cy="176400"/>
          </a:xfrm>
        </p:spPr>
        <p:txBody>
          <a:bodyPr wrap="none" lIns="0" tIns="0" rIns="0" bIns="0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59" t="10649" b="75996"/>
          <a:stretch/>
        </p:blipFill>
        <p:spPr>
          <a:xfrm>
            <a:off x="8748465" y="2132856"/>
            <a:ext cx="394716" cy="26786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59" t="10649" b="75996"/>
          <a:stretch/>
        </p:blipFill>
        <p:spPr>
          <a:xfrm>
            <a:off x="8947671" y="2266630"/>
            <a:ext cx="197358" cy="267868"/>
          </a:xfrm>
          <a:prstGeom prst="rect">
            <a:avLst/>
          </a:prstGeom>
        </p:spPr>
      </p:pic>
      <p:pic>
        <p:nvPicPr>
          <p:cNvPr id="16" name="Picture 2" descr="D:\My Graphical Design\My Logos\AALTO\Aalto_tunnukset-BIZ\03 ...Kauppakorkeakoulu\EN\JPG (SCREEN)\RGB\Aalto_EN_Economics_21_RGB_3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" t="5109" b="19586"/>
          <a:stretch/>
        </p:blipFill>
        <p:spPr bwMode="auto">
          <a:xfrm>
            <a:off x="0" y="0"/>
            <a:ext cx="2374960" cy="1596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88012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fi-FI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2400" y="1584000"/>
            <a:ext cx="3924000" cy="413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4000"/>
            <a:ext cx="3924000" cy="413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buNone/>
              <a:defRPr sz="1400"/>
            </a:lvl6pPr>
            <a:lvl7pPr>
              <a:buNone/>
              <a:defRPr sz="1400"/>
            </a:lvl7pPr>
            <a:lvl8pPr>
              <a:buNone/>
              <a:defRPr sz="1400"/>
            </a:lvl8pPr>
            <a:lvl9pPr>
              <a:buNone/>
              <a:defRPr sz="14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24.9.2020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4017-E4DF-4A7A-8FA6-2DC68C3EB4D0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4400" y="6145200"/>
            <a:ext cx="15372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accent5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0" y="6145200"/>
            <a:ext cx="17028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accent5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fi-FI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24.9.2020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4017-E4DF-4A7A-8FA6-2DC68C3EB4D0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4400" y="6145200"/>
            <a:ext cx="15372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accent5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0" y="6145200"/>
            <a:ext cx="17028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accent5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24.9.2020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4017-E4DF-4A7A-8FA6-2DC68C3EB4D0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4400" y="6145200"/>
            <a:ext cx="15372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accent5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0" y="6145200"/>
            <a:ext cx="17028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accent5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marg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fi-FI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400" y="1584000"/>
            <a:ext cx="6285600" cy="41364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24.9.2020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4017-E4DF-4A7A-8FA6-2DC68C3EB4D0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4400" y="6145200"/>
            <a:ext cx="15372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accent5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0" y="6145200"/>
            <a:ext cx="17028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accent5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Whi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2400" y="577850"/>
            <a:ext cx="7772400" cy="553998"/>
          </a:xfrm>
        </p:spPr>
        <p:txBody>
          <a:bodyPr/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sp>
        <p:nvSpPr>
          <p:cNvPr id="22" name="Date Placeholder 3"/>
          <p:cNvSpPr>
            <a:spLocks noGrp="1"/>
          </p:cNvSpPr>
          <p:nvPr>
            <p:ph type="dt" sz="half" idx="10"/>
          </p:nvPr>
        </p:nvSpPr>
        <p:spPr>
          <a:xfrm>
            <a:off x="3430800" y="6274800"/>
            <a:ext cx="1544400" cy="126000"/>
          </a:xfrm>
        </p:spPr>
        <p:txBody>
          <a:bodyPr/>
          <a:lstStyle/>
          <a:p>
            <a:r>
              <a:rPr lang="fi-FI" noProof="0"/>
              <a:t>24.9.2020</a:t>
            </a:r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0800" y="6145200"/>
            <a:ext cx="1544400" cy="126000"/>
          </a:xfrm>
        </p:spPr>
        <p:txBody>
          <a:bodyPr/>
          <a:lstStyle/>
          <a:p>
            <a:endParaRPr lang="fi-FI" noProof="0" dirty="0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30800" y="6400800"/>
            <a:ext cx="1544400" cy="126000"/>
          </a:xfrm>
        </p:spPr>
        <p:txBody>
          <a:bodyPr/>
          <a:lstStyle/>
          <a:p>
            <a:fld id="{52384017-E4DF-4A7A-8FA6-2DC68C3EB4D0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4400" y="6145200"/>
            <a:ext cx="15372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accent5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0" y="6145200"/>
            <a:ext cx="17028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accent5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pic>
        <p:nvPicPr>
          <p:cNvPr id="9" name="Picture 2" descr="D:\My Graphical Design\My Logos\AALTO\Aalto_tunnukset-BIZ\03 ...Kauppakorkeakoulu\EN\JPG (SCREEN)\RGB\Aalto_EN_Economics_13_RGB_3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99" b="3929"/>
          <a:stretch/>
        </p:blipFill>
        <p:spPr bwMode="auto">
          <a:xfrm>
            <a:off x="210522" y="5818157"/>
            <a:ext cx="2504543" cy="1039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89439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btitl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D:\My Graphical Design\My Logos\AALTO\Aalto_tunnukset-BIZ\03 ...Kauppakorkeakoulu\EN\JPG (SCREEN)\RGB\Aalto_EN_Economics_13_RGB_3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99" b="3929"/>
          <a:stretch/>
        </p:blipFill>
        <p:spPr bwMode="auto">
          <a:xfrm>
            <a:off x="210522" y="5818157"/>
            <a:ext cx="2504543" cy="1039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 userDrawn="1"/>
        </p:nvSpPr>
        <p:spPr>
          <a:xfrm>
            <a:off x="406800" y="406800"/>
            <a:ext cx="8326800" cy="5472000"/>
          </a:xfrm>
          <a:prstGeom prst="rect">
            <a:avLst/>
          </a:prstGeom>
          <a:solidFill>
            <a:srgbClr val="009B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400" y="547200"/>
            <a:ext cx="7772400" cy="2206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24.9.2020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4017-E4DF-4A7A-8FA6-2DC68C3EB4D0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4400" y="6145200"/>
            <a:ext cx="15372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accent5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0" y="6145200"/>
            <a:ext cx="17028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accent5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06800" y="1713600"/>
            <a:ext cx="8326800" cy="3920400"/>
          </a:xfrm>
          <a:prstGeom prst="rect">
            <a:avLst/>
          </a:prstGeom>
          <a:solidFill>
            <a:srgbClr val="ED29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2400" y="1771200"/>
            <a:ext cx="7772400" cy="1332000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2400" y="3143248"/>
            <a:ext cx="6285600" cy="23400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862000" y="5961600"/>
            <a:ext cx="2026800" cy="176400"/>
          </a:xfrm>
        </p:spPr>
        <p:txBody>
          <a:bodyPr wrap="none" lIns="0" tIns="0" rIns="0" bIns="0"/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r>
              <a:rPr lang="fi-FI" noProof="0"/>
              <a:t>24.9.2020</a:t>
            </a:r>
            <a:endParaRPr lang="en-US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144400" y="5961600"/>
            <a:ext cx="1962000" cy="633600"/>
          </a:xfrm>
        </p:spPr>
        <p:txBody>
          <a:bodyPr wrap="none" lIns="0" tIns="0" rIns="0" bIns="0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bg2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7426800" y="5961600"/>
            <a:ext cx="1134000" cy="633600"/>
          </a:xfrm>
        </p:spPr>
        <p:txBody>
          <a:bodyPr wrap="none" lIns="0" tIns="0" rIns="0" bIns="0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bg2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62000" y="6138000"/>
            <a:ext cx="2026800" cy="457200"/>
          </a:xfrm>
        </p:spPr>
        <p:txBody>
          <a:bodyPr wrap="none" lIns="0" tIns="0" rIns="0" bIns="0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bg2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72400" y="6138000"/>
            <a:ext cx="2048400" cy="457200"/>
          </a:xfrm>
        </p:spPr>
        <p:txBody>
          <a:bodyPr wrap="none" lIns="0" tIns="0" rIns="0" bIns="0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bg2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572400" y="5961600"/>
            <a:ext cx="2048400" cy="176400"/>
          </a:xfrm>
        </p:spPr>
        <p:txBody>
          <a:bodyPr wrap="none" lIns="0" tIns="0" rIns="0" bIns="0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pic>
        <p:nvPicPr>
          <p:cNvPr id="12" name="Picture 11" descr="aalto_HSE_en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121408" cy="163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5990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12" descr="SET logoCOLO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804" y="92748"/>
            <a:ext cx="2174667" cy="853476"/>
          </a:xfrm>
          <a:prstGeom prst="rect">
            <a:avLst/>
          </a:prstGeom>
        </p:spPr>
      </p:pic>
      <p:pic>
        <p:nvPicPr>
          <p:cNvPr id="10" name="Kuva 11" descr="STN-ENG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73" y="5852874"/>
            <a:ext cx="2042626" cy="95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068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06800" y="1713600"/>
            <a:ext cx="8326800" cy="3920400"/>
          </a:xfrm>
          <a:prstGeom prst="rect">
            <a:avLst/>
          </a:prstGeom>
          <a:solidFill>
            <a:srgbClr val="009B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2400" y="1771200"/>
            <a:ext cx="7772400" cy="1332000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2400" y="3143248"/>
            <a:ext cx="6285600" cy="23400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fi-FI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862000" y="5961600"/>
            <a:ext cx="2026800" cy="176400"/>
          </a:xfrm>
        </p:spPr>
        <p:txBody>
          <a:bodyPr wrap="none" lIns="0" tIns="0" rIns="0" bIns="0"/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r>
              <a:rPr lang="fi-FI" noProof="0"/>
              <a:t>24.9.2020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144400" y="5961600"/>
            <a:ext cx="1962000" cy="633600"/>
          </a:xfrm>
        </p:spPr>
        <p:txBody>
          <a:bodyPr wrap="none" lIns="0" tIns="0" rIns="0" bIns="0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accent5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7426800" y="5961600"/>
            <a:ext cx="1134000" cy="633600"/>
          </a:xfrm>
        </p:spPr>
        <p:txBody>
          <a:bodyPr wrap="none" lIns="0" tIns="0" rIns="0" bIns="0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accent5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62000" y="6138000"/>
            <a:ext cx="2026800" cy="457200"/>
          </a:xfrm>
        </p:spPr>
        <p:txBody>
          <a:bodyPr wrap="none" lIns="0" tIns="0" rIns="0" bIns="0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accent5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72400" y="6138000"/>
            <a:ext cx="2048400" cy="457200"/>
          </a:xfrm>
        </p:spPr>
        <p:txBody>
          <a:bodyPr wrap="none" lIns="0" tIns="0" rIns="0" bIns="0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accent5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572400" y="5961600"/>
            <a:ext cx="2048400" cy="176400"/>
          </a:xfrm>
        </p:spPr>
        <p:txBody>
          <a:bodyPr wrap="none" lIns="0" tIns="0" rIns="0" bIns="0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pic>
        <p:nvPicPr>
          <p:cNvPr id="12" name="Picture 2" descr="D:\My Graphical Design\My Logos\AALTO\Aalto_tunnukset-BIZ\03 ...Kauppakorkeakoulu\EN\JPG (SCREEN)\RGB\Aalto_EN_Economics_21_RGB_3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" t="5109" b="19586"/>
          <a:stretch/>
        </p:blipFill>
        <p:spPr bwMode="auto">
          <a:xfrm>
            <a:off x="0" y="0"/>
            <a:ext cx="2374960" cy="1596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Gree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9B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pic>
        <p:nvPicPr>
          <p:cNvPr id="3074" name="Picture 2" descr="D:\My Graphical Design\My Logos\AALTO\Aalto_tunnukset-BIZ\03 ...Kauppakorkeakoulu\EN\PNG (SCREEN)\WHITE\Aalto_EN_Economics_13_WHITE_3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89"/>
          <a:stretch/>
        </p:blipFill>
        <p:spPr bwMode="auto">
          <a:xfrm>
            <a:off x="201175" y="5787609"/>
            <a:ext cx="2779625" cy="1070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2400" y="577850"/>
            <a:ext cx="8032048" cy="2491110"/>
          </a:xfrm>
        </p:spPr>
        <p:txBody>
          <a:bodyPr anchor="t">
            <a:no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2400" y="3143248"/>
            <a:ext cx="6285600" cy="23400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862000" y="5961600"/>
            <a:ext cx="2026800" cy="176400"/>
          </a:xfrm>
        </p:spPr>
        <p:txBody>
          <a:bodyPr wrap="none" lIns="0" tIns="0" rIns="0" bIns="0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fi-FI"/>
              <a:t>24.9.2020</a:t>
            </a:r>
            <a:endParaRPr lang="fi-FI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144400" y="5961600"/>
            <a:ext cx="1962000" cy="633600"/>
          </a:xfrm>
        </p:spPr>
        <p:txBody>
          <a:bodyPr wrap="none" lIns="0" tIns="0" rIns="0" bIns="0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bg1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7426800" y="5961600"/>
            <a:ext cx="1134000" cy="633600"/>
          </a:xfrm>
        </p:spPr>
        <p:txBody>
          <a:bodyPr wrap="none" lIns="0" tIns="0" rIns="0" bIns="0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bg1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62000" y="6138000"/>
            <a:ext cx="2026800" cy="457200"/>
          </a:xfrm>
        </p:spPr>
        <p:txBody>
          <a:bodyPr wrap="none" lIns="0" tIns="0" rIns="0" bIns="0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bg1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777712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A8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2400" y="577850"/>
            <a:ext cx="8032048" cy="2491110"/>
          </a:xfrm>
        </p:spPr>
        <p:txBody>
          <a:bodyPr anchor="t">
            <a:no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2400" y="3143248"/>
            <a:ext cx="6285600" cy="23400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862000" y="5961600"/>
            <a:ext cx="2026800" cy="176400"/>
          </a:xfrm>
        </p:spPr>
        <p:txBody>
          <a:bodyPr wrap="none" lIns="0" tIns="0" rIns="0" bIns="0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fi-FI"/>
              <a:t>24.9.2020</a:t>
            </a:r>
            <a:endParaRPr lang="fi-FI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144400" y="5961600"/>
            <a:ext cx="1962000" cy="633600"/>
          </a:xfrm>
        </p:spPr>
        <p:txBody>
          <a:bodyPr wrap="none" lIns="0" tIns="0" rIns="0" bIns="0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bg1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7426800" y="5961600"/>
            <a:ext cx="1134000" cy="633600"/>
          </a:xfrm>
        </p:spPr>
        <p:txBody>
          <a:bodyPr wrap="none" lIns="0" tIns="0" rIns="0" bIns="0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bg1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62000" y="6138000"/>
            <a:ext cx="2026800" cy="457200"/>
          </a:xfrm>
        </p:spPr>
        <p:txBody>
          <a:bodyPr wrap="none" lIns="0" tIns="0" rIns="0" bIns="0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bg1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</p:txBody>
      </p:sp>
      <p:pic>
        <p:nvPicPr>
          <p:cNvPr id="11" name="Picture 2" descr="D:\My Graphical Design\My Logos\AALTO\Aalto_tunnukset-BIZ\03 ...Kauppakorkeakoulu\EN\PNG (SCREEN)\WHITE\Aalto_EN_Economics_13_WHITE_3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89"/>
          <a:stretch/>
        </p:blipFill>
        <p:spPr bwMode="auto">
          <a:xfrm>
            <a:off x="201175" y="5787609"/>
            <a:ext cx="2779625" cy="1070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0324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A8B4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2400" y="577850"/>
            <a:ext cx="8032048" cy="2491110"/>
          </a:xfrm>
        </p:spPr>
        <p:txBody>
          <a:bodyPr anchor="t">
            <a:no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2400" y="3143248"/>
            <a:ext cx="6285600" cy="23400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862000" y="5961600"/>
            <a:ext cx="2026800" cy="176400"/>
          </a:xfrm>
        </p:spPr>
        <p:txBody>
          <a:bodyPr wrap="none" lIns="0" tIns="0" rIns="0" bIns="0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fi-FI"/>
              <a:t>24.9.2020</a:t>
            </a:r>
            <a:endParaRPr lang="fi-FI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144400" y="5961600"/>
            <a:ext cx="1962000" cy="633600"/>
          </a:xfrm>
        </p:spPr>
        <p:txBody>
          <a:bodyPr wrap="none" lIns="0" tIns="0" rIns="0" bIns="0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bg1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7426800" y="5961600"/>
            <a:ext cx="1134000" cy="633600"/>
          </a:xfrm>
        </p:spPr>
        <p:txBody>
          <a:bodyPr wrap="none" lIns="0" tIns="0" rIns="0" bIns="0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bg1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62000" y="6138000"/>
            <a:ext cx="2026800" cy="457200"/>
          </a:xfrm>
        </p:spPr>
        <p:txBody>
          <a:bodyPr wrap="none" lIns="0" tIns="0" rIns="0" bIns="0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bg1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</p:txBody>
      </p:sp>
      <p:pic>
        <p:nvPicPr>
          <p:cNvPr id="12" name="Picture 2" descr="D:\My Graphical Design\My Logos\AALTO\Aalto_tunnukset-BIZ\03 ...Kauppakorkeakoulu\EN\PNG (SCREEN)\WHITE\Aalto_EN_Economics_13_WHITE_3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89"/>
          <a:stretch/>
        </p:blipFill>
        <p:spPr bwMode="auto">
          <a:xfrm>
            <a:off x="201175" y="5787609"/>
            <a:ext cx="2779625" cy="1070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4602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2400" y="577850"/>
            <a:ext cx="8032048" cy="2491110"/>
          </a:xfrm>
        </p:spPr>
        <p:txBody>
          <a:bodyPr anchor="t">
            <a:no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2400" y="3143248"/>
            <a:ext cx="6285600" cy="23400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862000" y="5961600"/>
            <a:ext cx="2026800" cy="176400"/>
          </a:xfrm>
        </p:spPr>
        <p:txBody>
          <a:bodyPr wrap="none" lIns="0" tIns="0" rIns="0" bIns="0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fi-FI"/>
              <a:t>24.9.2020</a:t>
            </a:r>
            <a:endParaRPr lang="fi-FI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144400" y="5961600"/>
            <a:ext cx="1962000" cy="633600"/>
          </a:xfrm>
        </p:spPr>
        <p:txBody>
          <a:bodyPr wrap="none" lIns="0" tIns="0" rIns="0" bIns="0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bg1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7426800" y="5961600"/>
            <a:ext cx="1134000" cy="633600"/>
          </a:xfrm>
        </p:spPr>
        <p:txBody>
          <a:bodyPr wrap="none" lIns="0" tIns="0" rIns="0" bIns="0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bg1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62000" y="6138000"/>
            <a:ext cx="2026800" cy="457200"/>
          </a:xfrm>
        </p:spPr>
        <p:txBody>
          <a:bodyPr wrap="none" lIns="0" tIns="0" rIns="0" bIns="0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bg1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</p:txBody>
      </p:sp>
      <p:pic>
        <p:nvPicPr>
          <p:cNvPr id="11" name="Picture 2" descr="D:\My Graphical Design\My Logos\AALTO\Aalto_tunnukset-BIZ\03 ...Kauppakorkeakoulu\EN\PNG (SCREEN)\WHITE\Aalto_EN_Economics_13_WHITE_3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89"/>
          <a:stretch/>
        </p:blipFill>
        <p:spPr bwMode="auto">
          <a:xfrm>
            <a:off x="201175" y="5787609"/>
            <a:ext cx="2779625" cy="1070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7680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igh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69BE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2400" y="577850"/>
            <a:ext cx="8032048" cy="2491110"/>
          </a:xfrm>
        </p:spPr>
        <p:txBody>
          <a:bodyPr anchor="t">
            <a:no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2400" y="3143248"/>
            <a:ext cx="6285600" cy="23400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862000" y="5961600"/>
            <a:ext cx="2026800" cy="176400"/>
          </a:xfrm>
        </p:spPr>
        <p:txBody>
          <a:bodyPr wrap="none" lIns="0" tIns="0" rIns="0" bIns="0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fi-FI"/>
              <a:t>24.9.2020</a:t>
            </a:r>
            <a:endParaRPr lang="fi-FI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144400" y="5961600"/>
            <a:ext cx="1962000" cy="633600"/>
          </a:xfrm>
        </p:spPr>
        <p:txBody>
          <a:bodyPr wrap="none" lIns="0" tIns="0" rIns="0" bIns="0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bg1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7426800" y="5961600"/>
            <a:ext cx="1134000" cy="633600"/>
          </a:xfrm>
        </p:spPr>
        <p:txBody>
          <a:bodyPr wrap="none" lIns="0" tIns="0" rIns="0" bIns="0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bg1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62000" y="6138000"/>
            <a:ext cx="2026800" cy="457200"/>
          </a:xfrm>
        </p:spPr>
        <p:txBody>
          <a:bodyPr wrap="none" lIns="0" tIns="0" rIns="0" bIns="0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bg1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</p:txBody>
      </p:sp>
      <p:pic>
        <p:nvPicPr>
          <p:cNvPr id="11" name="Picture 2" descr="D:\My Graphical Design\My Logos\AALTO\Aalto_tunnukset-BIZ\03 ...Kauppakorkeakoulu\EN\PNG (SCREEN)\WHITE\Aalto_EN_Economics_13_WHITE_3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89"/>
          <a:stretch/>
        </p:blipFill>
        <p:spPr bwMode="auto">
          <a:xfrm>
            <a:off x="201175" y="5787609"/>
            <a:ext cx="2779625" cy="1070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1867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Ligh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568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-5680"/>
            <a:ext cx="9144000" cy="6863680"/>
          </a:xfrm>
          <a:prstGeom prst="rect">
            <a:avLst/>
          </a:prstGeom>
          <a:solidFill>
            <a:srgbClr val="69BE2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2400" y="577850"/>
            <a:ext cx="8032048" cy="2491110"/>
          </a:xfrm>
        </p:spPr>
        <p:txBody>
          <a:bodyPr anchor="t">
            <a:no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2400" y="3143248"/>
            <a:ext cx="6285600" cy="23400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862000" y="5961600"/>
            <a:ext cx="2026800" cy="176400"/>
          </a:xfrm>
        </p:spPr>
        <p:txBody>
          <a:bodyPr wrap="none" lIns="0" tIns="0" rIns="0" bIns="0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fi-FI"/>
              <a:t>24.9.2020</a:t>
            </a:r>
            <a:endParaRPr lang="fi-FI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144400" y="5961600"/>
            <a:ext cx="1962000" cy="633600"/>
          </a:xfrm>
        </p:spPr>
        <p:txBody>
          <a:bodyPr wrap="none" lIns="0" tIns="0" rIns="0" bIns="0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bg1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7426800" y="5961600"/>
            <a:ext cx="1134000" cy="633600"/>
          </a:xfrm>
        </p:spPr>
        <p:txBody>
          <a:bodyPr wrap="none" lIns="0" tIns="0" rIns="0" bIns="0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bg1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62000" y="6138000"/>
            <a:ext cx="2026800" cy="457200"/>
          </a:xfrm>
        </p:spPr>
        <p:txBody>
          <a:bodyPr wrap="none" lIns="0" tIns="0" rIns="0" bIns="0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bg1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</p:txBody>
      </p:sp>
      <p:pic>
        <p:nvPicPr>
          <p:cNvPr id="15" name="Picture 2" descr="D:\My Graphical Design\My Logos\AALTO\Aalto_tunnukset-BIZ\03 ...Kauppakorkeakoulu\EN\PNG (SCREEN)\WHITE\Aalto_EN_Economics_13_WHITE_3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89"/>
          <a:stretch/>
        </p:blipFill>
        <p:spPr bwMode="auto">
          <a:xfrm>
            <a:off x="201175" y="5787609"/>
            <a:ext cx="2779625" cy="1070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2587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400" y="2243489"/>
            <a:ext cx="7900400" cy="1608133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30800" y="6274800"/>
            <a:ext cx="1544400" cy="12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b="1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i-FI" noProof="0"/>
              <a:t>24.9.2020</a:t>
            </a:r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0800" y="6145200"/>
            <a:ext cx="1544400" cy="12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b="1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30800" y="6400800"/>
            <a:ext cx="1544400" cy="12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b="1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2384017-E4DF-4A7A-8FA6-2DC68C3EB4D0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4148" y="577850"/>
            <a:ext cx="7906652" cy="55399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pic>
        <p:nvPicPr>
          <p:cNvPr id="8" name="Picture 2" descr="D:\My Graphical Design\My Logos\AALTO\Aalto_tunnukset-BIZ\03 ...Kauppakorkeakoulu\EN\JPG (SCREEN)\RGB\Aalto_EN_Economics_13_RGB_3.jpg"/>
          <p:cNvPicPr>
            <a:picLocks noChangeAspect="1" noChangeArrowheads="1"/>
          </p:cNvPicPr>
          <p:nvPr userDrawn="1"/>
        </p:nvPicPr>
        <p:blipFill rotWithShape="1"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99" b="3929"/>
          <a:stretch/>
        </p:blipFill>
        <p:spPr bwMode="auto">
          <a:xfrm>
            <a:off x="210522" y="5818157"/>
            <a:ext cx="2504543" cy="1039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73" r:id="rId2"/>
    <p:sldLayoutId id="2147483657" r:id="rId3"/>
    <p:sldLayoutId id="2147483664" r:id="rId4"/>
    <p:sldLayoutId id="2147483667" r:id="rId5"/>
    <p:sldLayoutId id="2147483681" r:id="rId6"/>
    <p:sldLayoutId id="2147483669" r:id="rId7"/>
    <p:sldLayoutId id="2147483670" r:id="rId8"/>
    <p:sldLayoutId id="2147483678" r:id="rId9"/>
    <p:sldLayoutId id="2147483671" r:id="rId10"/>
    <p:sldLayoutId id="2147483680" r:id="rId11"/>
    <p:sldLayoutId id="2147483672" r:id="rId12"/>
    <p:sldLayoutId id="2147483679" r:id="rId13"/>
    <p:sldLayoutId id="2147483658" r:id="rId14"/>
    <p:sldLayoutId id="2147483674" r:id="rId15"/>
    <p:sldLayoutId id="2147483677" r:id="rId16"/>
    <p:sldLayoutId id="2147483675" r:id="rId17"/>
    <p:sldLayoutId id="2147483676" r:id="rId18"/>
    <p:sldLayoutId id="2147483668" r:id="rId19"/>
    <p:sldLayoutId id="2147483659" r:id="rId20"/>
    <p:sldLayoutId id="2147483660" r:id="rId21"/>
    <p:sldLayoutId id="2147483661" r:id="rId22"/>
    <p:sldLayoutId id="2147483650" r:id="rId23"/>
    <p:sldLayoutId id="2147483666" r:id="rId24"/>
    <p:sldLayoutId id="2147483663" r:id="rId25"/>
    <p:sldLayoutId id="2147483682" r:id="rId26"/>
    <p:sldLayoutId id="2147483683" r:id="rId27"/>
  </p:sldLayoutIdLst>
  <p:hf sldNum="0" hdr="0" ftr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59200" indent="-259200" algn="l" defTabSz="914400" rtl="0" eaLnBrk="1" latinLnBrk="0" hangingPunct="1">
        <a:spcBef>
          <a:spcPts val="600"/>
        </a:spcBef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0000" indent="-259200" algn="l" defTabSz="914400" rtl="0" eaLnBrk="1" latinLnBrk="0" hangingPunct="1">
        <a:spcBef>
          <a:spcPts val="400"/>
        </a:spcBef>
        <a:buFont typeface="Arial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774000" indent="-228600" algn="l" defTabSz="914400" rtl="0" eaLnBrk="1" latinLnBrk="0" hangingPunct="1">
        <a:spcBef>
          <a:spcPts val="400"/>
        </a:spcBef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008000" indent="-228600" algn="l" defTabSz="914400" rtl="0" eaLnBrk="1" latinLnBrk="0" hangingPunct="1">
        <a:spcBef>
          <a:spcPts val="400"/>
        </a:spcBef>
        <a:buFont typeface="Arial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188000" indent="-180000" algn="l" defTabSz="914400" rtl="0" eaLnBrk="1" latinLnBrk="0" hangingPunct="1">
        <a:spcBef>
          <a:spcPts val="300"/>
        </a:spcBef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altoglobalimpact.org/" TargetMode="External"/><Relationship Id="rId3" Type="http://schemas.openxmlformats.org/officeDocument/2006/relationships/hyperlink" Target="https://www.aalto.fi/en/department-of-management-studies/sustainability-in-business-sub" TargetMode="External"/><Relationship Id="rId7" Type="http://schemas.openxmlformats.org/officeDocument/2006/relationships/hyperlink" Target="http://newglobal.aalto.fi/" TargetMode="External"/><Relationship Id="rId2" Type="http://schemas.openxmlformats.org/officeDocument/2006/relationships/hyperlink" Target="mailto:minna.halme@aalto.fi" TargetMode="External"/><Relationship Id="rId1" Type="http://schemas.openxmlformats.org/officeDocument/2006/relationships/slideLayout" Target="../slideLayouts/slideLayout16.xml"/><Relationship Id="rId6" Type="http://schemas.openxmlformats.org/officeDocument/2006/relationships/hyperlink" Target="https://finix.aalto.fi/" TargetMode="External"/><Relationship Id="rId5" Type="http://schemas.openxmlformats.org/officeDocument/2006/relationships/hyperlink" Target="http://acs.aalto.fi/" TargetMode="External"/><Relationship Id="rId4" Type="http://schemas.openxmlformats.org/officeDocument/2006/relationships/hyperlink" Target="http://www.aalto.fi/sustainability" TargetMode="External"/><Relationship Id="rId9" Type="http://schemas.openxmlformats.org/officeDocument/2006/relationships/hyperlink" Target="https://people.aalto.fi/index.html?language=english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628800"/>
            <a:ext cx="8050061" cy="1661993"/>
          </a:xfrm>
        </p:spPr>
        <p:txBody>
          <a:bodyPr>
            <a:normAutofit fontScale="90000"/>
          </a:bodyPr>
          <a:lstStyle/>
          <a:p>
            <a:r>
              <a:rPr lang="fi-FI" dirty="0"/>
              <a:t>Mitä oikeudenmukaisella siirtymällä tarkoitetaan ja miksi se on tärkeää?</a:t>
            </a:r>
            <a:br>
              <a:rPr lang="fi-FI" dirty="0"/>
            </a:br>
            <a:br>
              <a:rPr lang="fi-FI" dirty="0"/>
            </a:b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4410" y="4357672"/>
            <a:ext cx="7568058" cy="1631216"/>
          </a:xfrm>
        </p:spPr>
        <p:txBody>
          <a:bodyPr/>
          <a:lstStyle/>
          <a:p>
            <a:r>
              <a:rPr lang="en-US" dirty="0" err="1"/>
              <a:t>Professori</a:t>
            </a:r>
            <a:r>
              <a:rPr lang="en-US" dirty="0"/>
              <a:t> Minna Halme, Aalto-</a:t>
            </a:r>
            <a:r>
              <a:rPr lang="en-US" dirty="0" err="1"/>
              <a:t>yliopiston</a:t>
            </a:r>
            <a:r>
              <a:rPr lang="en-US" dirty="0"/>
              <a:t> </a:t>
            </a:r>
            <a:r>
              <a:rPr lang="en-US" dirty="0" err="1"/>
              <a:t>kauppakorkeakoulu</a:t>
            </a:r>
            <a:r>
              <a:rPr lang="en-US" dirty="0"/>
              <a:t> &amp; </a:t>
            </a:r>
            <a:r>
              <a:rPr lang="en-US" dirty="0" err="1"/>
              <a:t>johtaja</a:t>
            </a:r>
            <a:r>
              <a:rPr lang="en-US" dirty="0"/>
              <a:t>, Aalto Sustainability Hub</a:t>
            </a:r>
          </a:p>
          <a:p>
            <a:r>
              <a:rPr lang="en-US" dirty="0" err="1"/>
              <a:t>Kestävän</a:t>
            </a:r>
            <a:r>
              <a:rPr lang="en-US" dirty="0"/>
              <a:t> </a:t>
            </a:r>
            <a:r>
              <a:rPr lang="en-US" dirty="0" err="1"/>
              <a:t>kehityksen</a:t>
            </a:r>
            <a:r>
              <a:rPr lang="en-US" dirty="0"/>
              <a:t> </a:t>
            </a:r>
            <a:r>
              <a:rPr lang="en-US" dirty="0" err="1"/>
              <a:t>asiantuntijapaneelin</a:t>
            </a:r>
            <a:r>
              <a:rPr lang="en-US" dirty="0"/>
              <a:t> </a:t>
            </a:r>
            <a:r>
              <a:rPr lang="en-US"/>
              <a:t>jäsen</a:t>
            </a:r>
            <a:endParaRPr lang="en-US" dirty="0"/>
          </a:p>
          <a:p>
            <a:r>
              <a:rPr lang="fi-FI" dirty="0"/>
              <a:t>24.9.2020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611560" y="6237312"/>
            <a:ext cx="7530908" cy="369332"/>
          </a:xfrm>
        </p:spPr>
        <p:txBody>
          <a:bodyPr/>
          <a:lstStyle/>
          <a:p>
            <a:endParaRPr lang="fi-FI" b="0" dirty="0"/>
          </a:p>
          <a:p>
            <a:r>
              <a:rPr lang="fi-FI" b="0" dirty="0"/>
              <a:t> </a:t>
            </a:r>
            <a:r>
              <a:rPr lang="fi-FI" i="1" dirty="0"/>
              <a:t>Kestävän kehityksen toimikunnan, talousneuvoston ja ilmastopolitiikan pyöreän pöydän yhteiskokous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90534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29954" y="1111553"/>
            <a:ext cx="7900400" cy="4739759"/>
          </a:xfrm>
        </p:spPr>
        <p:txBody>
          <a:bodyPr/>
          <a:lstStyle/>
          <a:p>
            <a:r>
              <a:rPr lang="fi-FI" dirty="0"/>
              <a:t>Muutos on vaikeaa, koska saavutetuista eduista halutaan pitää kiinni.</a:t>
            </a:r>
          </a:p>
          <a:p>
            <a:r>
              <a:rPr lang="fi-FI" dirty="0"/>
              <a:t>Mutta myös, koska houkutteleva tarina oikeudenmukaisesta ja hiilineutraalista tulevaisuudesta puuttuu.</a:t>
            </a:r>
          </a:p>
          <a:p>
            <a:r>
              <a:rPr lang="en-US" dirty="0" err="1"/>
              <a:t>Strategisen</a:t>
            </a:r>
            <a:r>
              <a:rPr lang="en-US" dirty="0"/>
              <a:t> </a:t>
            </a:r>
            <a:r>
              <a:rPr lang="en-US" dirty="0" err="1"/>
              <a:t>muutosjohtamisen</a:t>
            </a:r>
            <a:r>
              <a:rPr lang="en-US" dirty="0"/>
              <a:t> </a:t>
            </a:r>
            <a:r>
              <a:rPr lang="en-US" dirty="0" err="1"/>
              <a:t>tutkimuksesta</a:t>
            </a:r>
            <a:r>
              <a:rPr lang="en-US" dirty="0"/>
              <a:t> </a:t>
            </a:r>
            <a:r>
              <a:rPr lang="en-US" dirty="0" err="1"/>
              <a:t>tiedetään</a:t>
            </a:r>
            <a:r>
              <a:rPr lang="en-US" dirty="0"/>
              <a:t>, </a:t>
            </a:r>
            <a:r>
              <a:rPr lang="en-US" dirty="0" err="1"/>
              <a:t>että</a:t>
            </a:r>
            <a:r>
              <a:rPr lang="en-US" dirty="0"/>
              <a:t> </a:t>
            </a:r>
            <a:r>
              <a:rPr lang="en-US" dirty="0" err="1"/>
              <a:t>tarina</a:t>
            </a:r>
            <a:r>
              <a:rPr lang="en-US" dirty="0"/>
              <a:t> </a:t>
            </a:r>
            <a:r>
              <a:rPr lang="en-US" dirty="0" err="1"/>
              <a:t>tavoitetilasta</a:t>
            </a:r>
            <a:r>
              <a:rPr lang="en-US" dirty="0"/>
              <a:t> ja </a:t>
            </a:r>
            <a:r>
              <a:rPr lang="en-US" dirty="0" err="1"/>
              <a:t>sinne</a:t>
            </a:r>
            <a:r>
              <a:rPr lang="en-US" dirty="0"/>
              <a:t> </a:t>
            </a:r>
            <a:r>
              <a:rPr lang="en-US" dirty="0" err="1"/>
              <a:t>menosta</a:t>
            </a:r>
            <a:r>
              <a:rPr lang="en-US" dirty="0"/>
              <a:t> on </a:t>
            </a:r>
            <a:r>
              <a:rPr lang="en-US" dirty="0" err="1"/>
              <a:t>keskeinen</a:t>
            </a:r>
            <a:r>
              <a:rPr lang="en-US" dirty="0"/>
              <a:t> </a:t>
            </a:r>
            <a:r>
              <a:rPr lang="en-US" dirty="0" err="1"/>
              <a:t>väline</a:t>
            </a:r>
            <a:r>
              <a:rPr lang="en-US" dirty="0"/>
              <a:t> </a:t>
            </a:r>
            <a:r>
              <a:rPr lang="en-US" dirty="0" err="1"/>
              <a:t>onnistuneen</a:t>
            </a:r>
            <a:r>
              <a:rPr lang="en-US" dirty="0"/>
              <a:t> </a:t>
            </a:r>
            <a:r>
              <a:rPr lang="en-US" dirty="0" err="1"/>
              <a:t>muutoksen</a:t>
            </a:r>
            <a:r>
              <a:rPr lang="en-US" dirty="0"/>
              <a:t> </a:t>
            </a:r>
            <a:r>
              <a:rPr lang="en-US" dirty="0" err="1"/>
              <a:t>tekemiseen</a:t>
            </a:r>
            <a:endParaRPr lang="fi-FI" dirty="0"/>
          </a:p>
          <a:p>
            <a:r>
              <a:rPr lang="en-US" dirty="0" err="1"/>
              <a:t>Nykytarina</a:t>
            </a:r>
            <a:r>
              <a:rPr lang="en-US" dirty="0"/>
              <a:t>: “</a:t>
            </a:r>
            <a:r>
              <a:rPr lang="en-US" dirty="0" err="1"/>
              <a:t>Kestävyysvaje</a:t>
            </a:r>
            <a:r>
              <a:rPr lang="en-US" dirty="0"/>
              <a:t>, </a:t>
            </a:r>
            <a:r>
              <a:rPr lang="en-US" dirty="0" err="1"/>
              <a:t>velka</a:t>
            </a:r>
            <a:r>
              <a:rPr lang="en-US" dirty="0"/>
              <a:t>, </a:t>
            </a:r>
            <a:r>
              <a:rPr lang="en-US" dirty="0" err="1"/>
              <a:t>Suomella</a:t>
            </a:r>
            <a:r>
              <a:rPr lang="en-US" dirty="0"/>
              <a:t> </a:t>
            </a:r>
            <a:r>
              <a:rPr lang="en-US" dirty="0" err="1"/>
              <a:t>ei</a:t>
            </a:r>
            <a:r>
              <a:rPr lang="en-US" dirty="0"/>
              <a:t> ole </a:t>
            </a:r>
            <a:r>
              <a:rPr lang="en-US" dirty="0" err="1"/>
              <a:t>varaa</a:t>
            </a:r>
            <a:r>
              <a:rPr lang="en-US" dirty="0"/>
              <a:t>, </a:t>
            </a:r>
            <a:r>
              <a:rPr lang="en-US" dirty="0" err="1"/>
              <a:t>huonosti</a:t>
            </a:r>
            <a:r>
              <a:rPr lang="en-US" dirty="0"/>
              <a:t> </a:t>
            </a:r>
            <a:r>
              <a:rPr lang="en-US" dirty="0" err="1"/>
              <a:t>menee</a:t>
            </a:r>
            <a:r>
              <a:rPr lang="en-US" dirty="0"/>
              <a:t>, </a:t>
            </a:r>
            <a:r>
              <a:rPr lang="en-US" dirty="0" err="1"/>
              <a:t>kohta</a:t>
            </a:r>
            <a:r>
              <a:rPr lang="en-US" dirty="0"/>
              <a:t> </a:t>
            </a:r>
            <a:r>
              <a:rPr lang="en-US" dirty="0" err="1"/>
              <a:t>vielä</a:t>
            </a:r>
            <a:r>
              <a:rPr lang="en-US" dirty="0"/>
              <a:t> </a:t>
            </a:r>
            <a:r>
              <a:rPr lang="en-US" dirty="0" err="1"/>
              <a:t>huonommin</a:t>
            </a:r>
            <a:r>
              <a:rPr lang="en-US" dirty="0"/>
              <a:t>, </a:t>
            </a:r>
            <a:r>
              <a:rPr lang="en-US" dirty="0" err="1"/>
              <a:t>kansalaiset</a:t>
            </a:r>
            <a:r>
              <a:rPr lang="en-US" dirty="0"/>
              <a:t> </a:t>
            </a:r>
            <a:r>
              <a:rPr lang="en-US" dirty="0" err="1"/>
              <a:t>ovat</a:t>
            </a:r>
            <a:r>
              <a:rPr lang="en-US" dirty="0"/>
              <a:t> </a:t>
            </a:r>
            <a:r>
              <a:rPr lang="en-US" dirty="0" err="1"/>
              <a:t>kuluerä</a:t>
            </a:r>
            <a:r>
              <a:rPr lang="en-US" dirty="0"/>
              <a:t>, </a:t>
            </a:r>
            <a:r>
              <a:rPr lang="en-US" dirty="0" err="1"/>
              <a:t>kiristäkää</a:t>
            </a:r>
            <a:r>
              <a:rPr lang="en-US" dirty="0"/>
              <a:t> </a:t>
            </a:r>
            <a:r>
              <a:rPr lang="en-US" dirty="0" err="1"/>
              <a:t>vyötä</a:t>
            </a:r>
            <a:r>
              <a:rPr lang="en-US" dirty="0"/>
              <a:t>! </a:t>
            </a:r>
            <a:endParaRPr lang="fi-FI" dirty="0"/>
          </a:p>
          <a:p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24.9.2020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Storytellers</a:t>
            </a:r>
            <a:r>
              <a:rPr lang="fi-FI" dirty="0"/>
              <a:t> </a:t>
            </a:r>
            <a:r>
              <a:rPr lang="fi-FI" dirty="0" err="1"/>
              <a:t>rule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world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783756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5938" y="1412776"/>
            <a:ext cx="7900400" cy="4001095"/>
          </a:xfrm>
        </p:spPr>
        <p:txBody>
          <a:bodyPr/>
          <a:lstStyle/>
          <a:p>
            <a:r>
              <a:rPr lang="fi-FI" dirty="0"/>
              <a:t>Miten muutos sanoitetaan? Tarvitaan uusi </a:t>
            </a:r>
            <a:r>
              <a:rPr lang="fi-FI" dirty="0" err="1"/>
              <a:t>narratiivi</a:t>
            </a:r>
            <a:endParaRPr lang="fi-FI" dirty="0"/>
          </a:p>
          <a:p>
            <a:r>
              <a:rPr lang="en-US" dirty="0" err="1"/>
              <a:t>Ylpeästi</a:t>
            </a:r>
            <a:r>
              <a:rPr lang="en-US" dirty="0"/>
              <a:t> </a:t>
            </a:r>
            <a:r>
              <a:rPr lang="en-US" dirty="0" err="1"/>
              <a:t>vastuullinen</a:t>
            </a:r>
            <a:r>
              <a:rPr lang="en-US" dirty="0"/>
              <a:t>, </a:t>
            </a:r>
            <a:r>
              <a:rPr lang="en-US" dirty="0" err="1"/>
              <a:t>maailmalle</a:t>
            </a:r>
            <a:r>
              <a:rPr lang="en-US" dirty="0"/>
              <a:t> </a:t>
            </a:r>
            <a:r>
              <a:rPr lang="en-US" dirty="0" err="1"/>
              <a:t>esimerkkinä</a:t>
            </a:r>
            <a:r>
              <a:rPr lang="en-US" dirty="0"/>
              <a:t> </a:t>
            </a:r>
            <a:r>
              <a:rPr lang="en-US" dirty="0" err="1"/>
              <a:t>toimiva</a:t>
            </a:r>
            <a:r>
              <a:rPr lang="en-US" dirty="0"/>
              <a:t> Suomi, </a:t>
            </a:r>
            <a:r>
              <a:rPr lang="en-US" dirty="0" err="1"/>
              <a:t>joka</a:t>
            </a:r>
            <a:r>
              <a:rPr lang="en-US" dirty="0"/>
              <a:t> </a:t>
            </a:r>
            <a:r>
              <a:rPr lang="en-US" dirty="0" err="1"/>
              <a:t>luo</a:t>
            </a:r>
            <a:r>
              <a:rPr lang="en-US" dirty="0"/>
              <a:t> </a:t>
            </a:r>
            <a:r>
              <a:rPr lang="en-US" dirty="0" err="1"/>
              <a:t>uusia</a:t>
            </a:r>
            <a:r>
              <a:rPr lang="en-US" dirty="0"/>
              <a:t> </a:t>
            </a:r>
            <a:r>
              <a:rPr lang="en-US" dirty="0" err="1"/>
              <a:t>hiilineutraaliuden</a:t>
            </a:r>
            <a:r>
              <a:rPr lang="en-US" dirty="0"/>
              <a:t> </a:t>
            </a:r>
            <a:r>
              <a:rPr lang="en-US" dirty="0" err="1"/>
              <a:t>innovaatioita</a:t>
            </a:r>
            <a:r>
              <a:rPr lang="en-US" dirty="0"/>
              <a:t> ja </a:t>
            </a:r>
            <a:r>
              <a:rPr lang="en-US" dirty="0" err="1"/>
              <a:t>jakaa</a:t>
            </a:r>
            <a:r>
              <a:rPr lang="en-US" dirty="0"/>
              <a:t> </a:t>
            </a:r>
            <a:r>
              <a:rPr lang="en-US" dirty="0" err="1"/>
              <a:t>siirtymän</a:t>
            </a:r>
            <a:r>
              <a:rPr lang="en-US" dirty="0"/>
              <a:t> </a:t>
            </a:r>
            <a:r>
              <a:rPr lang="en-US" dirty="0" err="1"/>
              <a:t>taakan</a:t>
            </a:r>
            <a:r>
              <a:rPr lang="en-US" dirty="0"/>
              <a:t> </a:t>
            </a:r>
            <a:r>
              <a:rPr lang="en-US" dirty="0" err="1"/>
              <a:t>oikeudenmukaisesti</a:t>
            </a:r>
            <a:r>
              <a:rPr lang="en-US" dirty="0"/>
              <a:t>. </a:t>
            </a:r>
          </a:p>
          <a:p>
            <a:r>
              <a:rPr lang="en-US" dirty="0" err="1"/>
              <a:t>Maailma</a:t>
            </a:r>
            <a:r>
              <a:rPr lang="en-US" dirty="0"/>
              <a:t> </a:t>
            </a:r>
            <a:r>
              <a:rPr lang="en-US" dirty="0" err="1"/>
              <a:t>etsii</a:t>
            </a:r>
            <a:r>
              <a:rPr lang="en-US" dirty="0"/>
              <a:t> </a:t>
            </a:r>
            <a:r>
              <a:rPr lang="en-US" dirty="0" err="1"/>
              <a:t>hyviä</a:t>
            </a:r>
            <a:r>
              <a:rPr lang="en-US" dirty="0"/>
              <a:t> </a:t>
            </a:r>
            <a:r>
              <a:rPr lang="en-US" dirty="0" err="1"/>
              <a:t>esimerkkejä</a:t>
            </a:r>
            <a:r>
              <a:rPr lang="en-US" dirty="0"/>
              <a:t> – Suomi on </a:t>
            </a:r>
            <a:r>
              <a:rPr lang="en-US" dirty="0" err="1"/>
              <a:t>brändi</a:t>
            </a:r>
            <a:r>
              <a:rPr lang="en-US" dirty="0"/>
              <a:t> – </a:t>
            </a:r>
            <a:r>
              <a:rPr lang="en-US" dirty="0" err="1"/>
              <a:t>hyödynnetään</a:t>
            </a:r>
            <a:r>
              <a:rPr lang="en-US" dirty="0"/>
              <a:t> se! </a:t>
            </a:r>
          </a:p>
          <a:p>
            <a:r>
              <a:rPr lang="en-US" dirty="0" err="1"/>
              <a:t>Siirtymä</a:t>
            </a:r>
            <a:r>
              <a:rPr lang="en-US" dirty="0"/>
              <a:t> </a:t>
            </a:r>
            <a:r>
              <a:rPr lang="en-US" dirty="0" err="1"/>
              <a:t>luo</a:t>
            </a:r>
            <a:r>
              <a:rPr lang="en-US" dirty="0"/>
              <a:t> </a:t>
            </a:r>
            <a:r>
              <a:rPr lang="en-US" dirty="0" err="1"/>
              <a:t>työtä</a:t>
            </a:r>
            <a:r>
              <a:rPr lang="en-US" dirty="0"/>
              <a:t>! </a:t>
            </a:r>
            <a:r>
              <a:rPr lang="en-US" dirty="0" err="1"/>
              <a:t>Kiertotalous</a:t>
            </a:r>
            <a:r>
              <a:rPr lang="en-US" dirty="0"/>
              <a:t>, </a:t>
            </a:r>
            <a:r>
              <a:rPr lang="en-US" dirty="0" err="1"/>
              <a:t>sähköinen</a:t>
            </a:r>
            <a:r>
              <a:rPr lang="en-US" dirty="0"/>
              <a:t> </a:t>
            </a:r>
            <a:r>
              <a:rPr lang="en-US" dirty="0" err="1"/>
              <a:t>liikenne</a:t>
            </a:r>
            <a:r>
              <a:rPr lang="en-US" dirty="0"/>
              <a:t> ja infra, </a:t>
            </a:r>
            <a:r>
              <a:rPr lang="en-US" dirty="0" err="1"/>
              <a:t>uusiutuva</a:t>
            </a:r>
            <a:r>
              <a:rPr lang="en-US" dirty="0"/>
              <a:t> </a:t>
            </a:r>
            <a:r>
              <a:rPr lang="en-US" dirty="0" err="1"/>
              <a:t>energia</a:t>
            </a:r>
            <a:r>
              <a:rPr lang="en-US" dirty="0"/>
              <a:t>; </a:t>
            </a:r>
            <a:r>
              <a:rPr lang="en-US" dirty="0" err="1"/>
              <a:t>koronan</a:t>
            </a:r>
            <a:r>
              <a:rPr lang="en-US" dirty="0"/>
              <a:t> </a:t>
            </a:r>
            <a:r>
              <a:rPr lang="en-US" dirty="0" err="1"/>
              <a:t>vuoksi</a:t>
            </a:r>
            <a:r>
              <a:rPr lang="en-US" dirty="0"/>
              <a:t> </a:t>
            </a:r>
            <a:r>
              <a:rPr lang="en-US" dirty="0" err="1"/>
              <a:t>horjuvien</a:t>
            </a:r>
            <a:r>
              <a:rPr lang="en-US" dirty="0"/>
              <a:t> </a:t>
            </a:r>
            <a:r>
              <a:rPr lang="en-US" dirty="0" err="1"/>
              <a:t>globaalien</a:t>
            </a:r>
            <a:r>
              <a:rPr lang="en-US" dirty="0"/>
              <a:t> </a:t>
            </a:r>
            <a:r>
              <a:rPr lang="en-US" dirty="0" err="1"/>
              <a:t>toimitusketjujen</a:t>
            </a:r>
            <a:r>
              <a:rPr lang="en-US" dirty="0"/>
              <a:t> </a:t>
            </a:r>
            <a:r>
              <a:rPr lang="en-US" dirty="0" err="1"/>
              <a:t>osittainen</a:t>
            </a:r>
            <a:r>
              <a:rPr lang="en-US" dirty="0"/>
              <a:t> </a:t>
            </a:r>
            <a:r>
              <a:rPr lang="en-US" dirty="0" err="1"/>
              <a:t>paikallistaminen</a:t>
            </a:r>
            <a:r>
              <a:rPr lang="en-US" dirty="0"/>
              <a:t>…</a:t>
            </a:r>
            <a:endParaRPr lang="fi-FI" dirty="0"/>
          </a:p>
          <a:p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24.9.2020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Storytellers</a:t>
            </a:r>
            <a:r>
              <a:rPr lang="fi-FI" dirty="0"/>
              <a:t> </a:t>
            </a:r>
            <a:r>
              <a:rPr lang="fi-FI" dirty="0" err="1"/>
              <a:t>rule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world</a:t>
            </a:r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40906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p96"/>
          <p:cNvSpPr txBox="1">
            <a:spLocks noGrp="1"/>
          </p:cNvSpPr>
          <p:nvPr>
            <p:ph type="title" idx="4294967295"/>
          </p:nvPr>
        </p:nvSpPr>
        <p:spPr>
          <a:xfrm>
            <a:off x="2915816" y="295679"/>
            <a:ext cx="5552665" cy="2083597"/>
          </a:xfrm>
          <a:prstGeom prst="rect">
            <a:avLst/>
          </a:prstGeom>
          <a:solidFill>
            <a:schemeClr val="bg1"/>
          </a:solidFill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r>
              <a:rPr lang="en-GB" sz="1800" dirty="0" err="1"/>
              <a:t>Vaikka</a:t>
            </a:r>
            <a:r>
              <a:rPr lang="en-GB" sz="1800" dirty="0"/>
              <a:t> </a:t>
            </a:r>
            <a:r>
              <a:rPr lang="en-GB" sz="1800" dirty="0" err="1"/>
              <a:t>tuuliturbiineista</a:t>
            </a:r>
            <a:r>
              <a:rPr lang="en-GB" sz="1800" dirty="0"/>
              <a:t> </a:t>
            </a:r>
            <a:r>
              <a:rPr lang="en-GB" sz="1800" dirty="0" err="1"/>
              <a:t>suuri</a:t>
            </a:r>
            <a:r>
              <a:rPr lang="en-GB" sz="1800" dirty="0"/>
              <a:t> </a:t>
            </a:r>
            <a:r>
              <a:rPr lang="en-GB" sz="1800" dirty="0" err="1"/>
              <a:t>osa</a:t>
            </a:r>
            <a:r>
              <a:rPr lang="en-GB" sz="1800" dirty="0"/>
              <a:t> </a:t>
            </a:r>
            <a:r>
              <a:rPr lang="en-GB" sz="1800" dirty="0" err="1"/>
              <a:t>valmistetaan</a:t>
            </a:r>
            <a:r>
              <a:rPr lang="en-GB" sz="1800" dirty="0"/>
              <a:t> </a:t>
            </a:r>
            <a:r>
              <a:rPr lang="en-GB" sz="1800" dirty="0" err="1"/>
              <a:t>Tanskassa</a:t>
            </a:r>
            <a:r>
              <a:rPr lang="en-GB" sz="1800" dirty="0"/>
              <a:t> ja </a:t>
            </a:r>
            <a:r>
              <a:rPr lang="en-GB" sz="1800" dirty="0" err="1"/>
              <a:t>Saksassa</a:t>
            </a:r>
            <a:r>
              <a:rPr lang="en-GB" sz="1800" dirty="0"/>
              <a:t>, </a:t>
            </a:r>
            <a:r>
              <a:rPr lang="en-GB" sz="1800" dirty="0" err="1"/>
              <a:t>niin</a:t>
            </a:r>
            <a:r>
              <a:rPr lang="en-GB" sz="1800" dirty="0"/>
              <a:t> </a:t>
            </a:r>
            <a:r>
              <a:rPr lang="en-GB" sz="1800" dirty="0" err="1"/>
              <a:t>Suomeen</a:t>
            </a:r>
            <a:r>
              <a:rPr lang="en-GB" sz="1800" dirty="0"/>
              <a:t> on </a:t>
            </a:r>
            <a:r>
              <a:rPr lang="en-GB" sz="1800" dirty="0" err="1"/>
              <a:t>tuulivoimaloiden</a:t>
            </a:r>
            <a:r>
              <a:rPr lang="en-GB" sz="1800" dirty="0"/>
              <a:t> </a:t>
            </a:r>
            <a:r>
              <a:rPr lang="en-GB" sz="1800" dirty="0" err="1"/>
              <a:t>lisääntyessä</a:t>
            </a:r>
            <a:r>
              <a:rPr lang="en-GB" sz="1800" dirty="0"/>
              <a:t> </a:t>
            </a:r>
            <a:r>
              <a:rPr lang="en-GB" sz="1800" dirty="0" err="1"/>
              <a:t>syntynyt</a:t>
            </a:r>
            <a:r>
              <a:rPr lang="en-GB" sz="1800" dirty="0"/>
              <a:t> </a:t>
            </a:r>
            <a:r>
              <a:rPr lang="en-GB" sz="1800" dirty="0" err="1"/>
              <a:t>arvoketjussa</a:t>
            </a:r>
            <a:r>
              <a:rPr lang="en-GB" sz="1800" dirty="0"/>
              <a:t> </a:t>
            </a:r>
            <a:r>
              <a:rPr lang="en-GB" sz="1800" dirty="0" err="1"/>
              <a:t>hyvin</a:t>
            </a:r>
            <a:r>
              <a:rPr lang="en-GB" sz="1800" dirty="0"/>
              <a:t> </a:t>
            </a:r>
            <a:r>
              <a:rPr lang="en-GB" sz="1800" dirty="0" err="1"/>
              <a:t>paljon</a:t>
            </a:r>
            <a:r>
              <a:rPr lang="en-GB" sz="1800" dirty="0"/>
              <a:t> </a:t>
            </a:r>
            <a:r>
              <a:rPr lang="en-GB" sz="1800" dirty="0" err="1"/>
              <a:t>liiketoimintaa</a:t>
            </a:r>
            <a:r>
              <a:rPr lang="en-GB" sz="1800" dirty="0"/>
              <a:t>. </a:t>
            </a:r>
            <a:r>
              <a:rPr lang="en-GB" sz="1800" dirty="0" err="1"/>
              <a:t>Itse</a:t>
            </a:r>
            <a:r>
              <a:rPr lang="en-GB" sz="1800" dirty="0"/>
              <a:t> </a:t>
            </a:r>
            <a:r>
              <a:rPr lang="en-GB" sz="1800" dirty="0" err="1"/>
              <a:t>turbiinin</a:t>
            </a:r>
            <a:r>
              <a:rPr lang="en-GB" sz="1800" dirty="0"/>
              <a:t> </a:t>
            </a:r>
            <a:r>
              <a:rPr lang="en-GB" sz="1800" dirty="0" err="1"/>
              <a:t>osuus</a:t>
            </a:r>
            <a:r>
              <a:rPr lang="en-GB" sz="1800" dirty="0"/>
              <a:t> </a:t>
            </a:r>
            <a:r>
              <a:rPr lang="en-GB" sz="1800" dirty="0" err="1"/>
              <a:t>hankinnasta</a:t>
            </a:r>
            <a:r>
              <a:rPr lang="en-GB" sz="1800" dirty="0"/>
              <a:t> on </a:t>
            </a:r>
            <a:r>
              <a:rPr lang="en-GB" sz="1800" dirty="0" err="1"/>
              <a:t>alle</a:t>
            </a:r>
            <a:r>
              <a:rPr lang="en-GB" sz="1800" dirty="0"/>
              <a:t> 50 %. Sama </a:t>
            </a:r>
            <a:r>
              <a:rPr lang="en-GB" sz="1800" dirty="0" err="1"/>
              <a:t>koskee</a:t>
            </a:r>
            <a:r>
              <a:rPr lang="en-GB" sz="1800" dirty="0"/>
              <a:t> </a:t>
            </a:r>
            <a:r>
              <a:rPr lang="en-GB" sz="1800" dirty="0" err="1"/>
              <a:t>aurinkopaneeleja</a:t>
            </a:r>
            <a:r>
              <a:rPr lang="en-GB" sz="1800" dirty="0"/>
              <a:t> ja </a:t>
            </a:r>
            <a:r>
              <a:rPr lang="en-GB" sz="1800" dirty="0" err="1"/>
              <a:t>lämpöpumppuja</a:t>
            </a:r>
            <a:r>
              <a:rPr lang="en-GB" sz="1800" dirty="0"/>
              <a:t>.</a:t>
            </a:r>
            <a:br>
              <a:rPr lang="en-GB" sz="1800" dirty="0"/>
            </a:br>
            <a:endParaRPr sz="1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2132856"/>
            <a:ext cx="7560840" cy="37152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5856" y="6048253"/>
            <a:ext cx="5297090" cy="809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4257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60400" y="2243489"/>
            <a:ext cx="7900400" cy="3431709"/>
          </a:xfrm>
        </p:spPr>
        <p:txBody>
          <a:bodyPr/>
          <a:lstStyle/>
          <a:p>
            <a:r>
              <a:rPr lang="fi-FI" sz="2800" dirty="0"/>
              <a:t>Professori Minna Halme, </a:t>
            </a:r>
            <a:r>
              <a:rPr lang="fi-FI" sz="2800" dirty="0" err="1">
                <a:hlinkClick r:id="rId2"/>
              </a:rPr>
              <a:t>minna.halme@aalto.fi</a:t>
            </a:r>
            <a:endParaRPr lang="fi-FI" sz="2800" dirty="0"/>
          </a:p>
          <a:p>
            <a:r>
              <a:rPr lang="en-US" sz="2000" dirty="0"/>
              <a:t>Sustainability in Business Research Group </a:t>
            </a:r>
            <a:r>
              <a:rPr lang="en-US" sz="2000" u="sng" dirty="0">
                <a:hlinkClick r:id="rId3"/>
              </a:rPr>
              <a:t>sub.aalto.fi</a:t>
            </a:r>
            <a:endParaRPr lang="fi-FI" sz="2000" dirty="0"/>
          </a:p>
          <a:p>
            <a:r>
              <a:rPr lang="fi-FI" sz="2000" dirty="0"/>
              <a:t>Aalto Sustainability </a:t>
            </a:r>
            <a:r>
              <a:rPr lang="fi-FI" sz="2000" dirty="0" err="1"/>
              <a:t>Hub</a:t>
            </a:r>
            <a:r>
              <a:rPr lang="fi-FI" sz="2000" dirty="0"/>
              <a:t> </a:t>
            </a:r>
            <a:r>
              <a:rPr lang="en-US" sz="2000" u="sng" dirty="0">
                <a:hlinkClick r:id="rId4"/>
              </a:rPr>
              <a:t>http://www.aalto.fi/sustainability</a:t>
            </a:r>
            <a:endParaRPr lang="en-US" sz="2000" dirty="0"/>
          </a:p>
          <a:p>
            <a:r>
              <a:rPr lang="en-US" sz="2000" dirty="0"/>
              <a:t>Creative Sustainability Master </a:t>
            </a:r>
            <a:r>
              <a:rPr lang="en-US" sz="2000" dirty="0" err="1"/>
              <a:t>Programme</a:t>
            </a:r>
            <a:r>
              <a:rPr lang="en-US" sz="2000" dirty="0"/>
              <a:t> </a:t>
            </a:r>
            <a:r>
              <a:rPr lang="en-US" sz="2000" u="sng" dirty="0">
                <a:hlinkClick r:id="rId5"/>
              </a:rPr>
              <a:t>http://acs.aalto.fi/</a:t>
            </a:r>
            <a:endParaRPr lang="en-US" sz="2000" dirty="0"/>
          </a:p>
          <a:p>
            <a:r>
              <a:rPr lang="fi-FI" sz="2000" dirty="0" err="1"/>
              <a:t>Sustainable</a:t>
            </a:r>
            <a:r>
              <a:rPr lang="fi-FI" sz="2000" dirty="0"/>
              <a:t> </a:t>
            </a:r>
            <a:r>
              <a:rPr lang="fi-FI" sz="2000" dirty="0" err="1"/>
              <a:t>Textile</a:t>
            </a:r>
            <a:r>
              <a:rPr lang="fi-FI" sz="2000" dirty="0"/>
              <a:t> Systems FINIX </a:t>
            </a:r>
            <a:r>
              <a:rPr lang="fi-FI" sz="2000" u="sng" dirty="0">
                <a:hlinkClick r:id="rId6"/>
              </a:rPr>
              <a:t>finix.aalto.fi</a:t>
            </a:r>
            <a:r>
              <a:rPr lang="fi-FI" sz="2000" dirty="0"/>
              <a:t>  </a:t>
            </a:r>
          </a:p>
          <a:p>
            <a:r>
              <a:rPr lang="en-US" sz="2000" dirty="0"/>
              <a:t>Co-creating frugal innovations for poverty alleviation </a:t>
            </a:r>
            <a:r>
              <a:rPr lang="fi-FI" sz="2000" dirty="0">
                <a:hlinkClick r:id="rId7"/>
              </a:rPr>
              <a:t>newglobal.aalto.fi/</a:t>
            </a:r>
            <a:endParaRPr lang="fi-FI" sz="2000" dirty="0"/>
          </a:p>
          <a:p>
            <a:r>
              <a:rPr lang="fi-FI" sz="2000" u="sng" dirty="0">
                <a:hlinkClick r:id="rId8"/>
              </a:rPr>
              <a:t>www.aaltoglobalimpact.org/</a:t>
            </a:r>
            <a:endParaRPr lang="fi-FI" sz="2000" dirty="0"/>
          </a:p>
          <a:p>
            <a:r>
              <a:rPr lang="fi-FI" sz="2000" u="sng" dirty="0">
                <a:hlinkClick r:id="rId9"/>
              </a:rPr>
              <a:t>https://people.aalto.fi/index.html?language=english#minna_halme</a:t>
            </a:r>
            <a:endParaRPr lang="fi-FI" sz="2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24.9.2020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LISÄTIETOJA</a:t>
            </a:r>
          </a:p>
        </p:txBody>
      </p:sp>
    </p:spTree>
    <p:extLst>
      <p:ext uri="{BB962C8B-B14F-4D97-AF65-F5344CB8AC3E}">
        <p14:creationId xmlns:p14="http://schemas.microsoft.com/office/powerpoint/2010/main" val="2708560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527663" y="317935"/>
            <a:ext cx="7772400" cy="1292662"/>
          </a:xfrm>
        </p:spPr>
        <p:txBody>
          <a:bodyPr/>
          <a:lstStyle/>
          <a:p>
            <a:r>
              <a:rPr lang="en-US" sz="2800" dirty="0" err="1"/>
              <a:t>Miksi</a:t>
            </a:r>
            <a:r>
              <a:rPr lang="en-US" sz="2800" dirty="0"/>
              <a:t> </a:t>
            </a:r>
            <a:r>
              <a:rPr lang="en-US" sz="2800" dirty="0" err="1"/>
              <a:t>siirtymä</a:t>
            </a:r>
            <a:r>
              <a:rPr lang="en-US" sz="2800" dirty="0"/>
              <a:t>? </a:t>
            </a:r>
            <a:r>
              <a:rPr lang="en-US" sz="2800" dirty="0" err="1"/>
              <a:t>Maapallon</a:t>
            </a:r>
            <a:r>
              <a:rPr lang="en-US" sz="2800" dirty="0"/>
              <a:t> </a:t>
            </a:r>
            <a:r>
              <a:rPr lang="en-US" sz="2800" dirty="0" err="1"/>
              <a:t>elinkelpoisuus</a:t>
            </a:r>
            <a:r>
              <a:rPr lang="en-US" sz="2800" dirty="0"/>
              <a:t> on </a:t>
            </a:r>
            <a:r>
              <a:rPr lang="en-US" sz="2800" dirty="0" err="1"/>
              <a:t>uhattuna</a:t>
            </a:r>
            <a:r>
              <a:rPr lang="en-US" sz="2800" dirty="0"/>
              <a:t>, </a:t>
            </a:r>
            <a:r>
              <a:rPr lang="en-US" sz="2800" dirty="0" err="1"/>
              <a:t>mutta</a:t>
            </a:r>
            <a:r>
              <a:rPr lang="en-US" sz="2800" dirty="0"/>
              <a:t> </a:t>
            </a:r>
            <a:r>
              <a:rPr lang="en-US" sz="2800" dirty="0" err="1"/>
              <a:t>sen</a:t>
            </a:r>
            <a:r>
              <a:rPr lang="en-US" sz="2800" dirty="0"/>
              <a:t> </a:t>
            </a:r>
            <a:r>
              <a:rPr lang="en-US" sz="2800" dirty="0" err="1"/>
              <a:t>säilyminen</a:t>
            </a:r>
            <a:r>
              <a:rPr lang="en-US" sz="2800" dirty="0"/>
              <a:t> on </a:t>
            </a:r>
            <a:r>
              <a:rPr lang="en-US" sz="2800" dirty="0" err="1"/>
              <a:t>kaikkien</a:t>
            </a:r>
            <a:r>
              <a:rPr lang="en-US" sz="2800" dirty="0"/>
              <a:t> </a:t>
            </a:r>
            <a:r>
              <a:rPr lang="en-US" sz="2800" dirty="0" err="1"/>
              <a:t>suomalaisten</a:t>
            </a:r>
            <a:r>
              <a:rPr lang="en-US" sz="2800" dirty="0"/>
              <a:t> </a:t>
            </a:r>
            <a:r>
              <a:rPr lang="en-US" sz="2800" dirty="0" err="1"/>
              <a:t>etu</a:t>
            </a:r>
            <a:endParaRPr lang="fi-FI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24.9.2020</a:t>
            </a:r>
            <a:endParaRPr lang="fi-FI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078640"/>
            <a:ext cx="8468702" cy="3869137"/>
          </a:xfrm>
          <a:prstGeom prst="rect">
            <a:avLst/>
          </a:prstGeom>
        </p:spPr>
      </p:pic>
      <p:sp>
        <p:nvSpPr>
          <p:cNvPr id="14" name="Subtitle 5"/>
          <p:cNvSpPr txBox="1">
            <a:spLocks/>
          </p:cNvSpPr>
          <p:nvPr/>
        </p:nvSpPr>
        <p:spPr>
          <a:xfrm>
            <a:off x="7092280" y="4437112"/>
            <a:ext cx="1682949" cy="108012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ts val="950"/>
              </a:lnSpc>
              <a:spcBef>
                <a:spcPts val="0"/>
              </a:spcBef>
              <a:buFont typeface="Arial" pitchFamily="34" charset="0"/>
              <a:buNone/>
              <a:defRPr sz="950" b="1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273050" indent="-103188" algn="l" defTabSz="914400" rtl="0" eaLnBrk="1" latinLnBrk="0" hangingPunct="1">
              <a:spcBef>
                <a:spcPts val="400"/>
              </a:spcBef>
              <a:buFont typeface="Arial" pitchFamily="34" charset="0"/>
              <a:buChar char="–"/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 algn="l" defTabSz="914400" rtl="0" eaLnBrk="1" latinLnBrk="0" hangingPunct="1">
              <a:spcBef>
                <a:spcPts val="400"/>
              </a:spcBef>
              <a:buFont typeface="Symbol" pitchFamily="18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3050" indent="-93663" algn="l" defTabSz="914400" rtl="0" eaLnBrk="1" latinLnBrk="0" hangingPunct="1">
              <a:spcBef>
                <a:spcPts val="400"/>
              </a:spcBef>
              <a:buFont typeface="Arial" pitchFamily="34" charset="0"/>
              <a:buChar char="–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73050" indent="-93663" algn="l" defTabSz="914400" rtl="0" eaLnBrk="1" latinLnBrk="0" hangingPunct="1">
              <a:spcBef>
                <a:spcPts val="300"/>
              </a:spcBef>
              <a:buFont typeface="Symbol" pitchFamily="18" charset="2"/>
              <a:buChar char="-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3600" indent="-93600" algn="l" defTabSz="914400" rtl="0" eaLnBrk="1" latinLnBrk="0" hangingPunct="1">
              <a:spcBef>
                <a:spcPts val="300"/>
              </a:spcBef>
              <a:buFont typeface="Symbol" pitchFamily="18" charset="2"/>
              <a:buChar char="-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3600" indent="-93600" algn="l" defTabSz="914400" rtl="0" eaLnBrk="1" latinLnBrk="0" hangingPunct="1">
              <a:spcBef>
                <a:spcPts val="300"/>
              </a:spcBef>
              <a:buFont typeface="Symbol" pitchFamily="18" charset="2"/>
              <a:buChar char="-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3600" indent="-93600" algn="l" defTabSz="914400" rtl="0" eaLnBrk="1" latinLnBrk="0" hangingPunct="1">
              <a:spcBef>
                <a:spcPts val="300"/>
              </a:spcBef>
              <a:buFont typeface="Symbol" pitchFamily="18" charset="2"/>
              <a:buChar char="-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3600" indent="-93600" algn="l" defTabSz="914400" rtl="0" eaLnBrk="1" latinLnBrk="0" hangingPunct="1">
              <a:spcBef>
                <a:spcPts val="300"/>
              </a:spcBef>
              <a:buFont typeface="Symbol" pitchFamily="18" charset="2"/>
              <a:buChar char="-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fi-FI" sz="1000">
                <a:solidFill>
                  <a:srgbClr val="000000"/>
                </a:solidFill>
              </a:rPr>
              <a:t>Source: World Scientists’ Warning to Humanity: A Second Notice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fi-FI" sz="833" i="1">
                <a:solidFill>
                  <a:srgbClr val="000000"/>
                </a:solidFill>
              </a:rPr>
              <a:t>BioScience. 2017;67(12):1026-1028. doi:10.1093/biosci/bix125</a:t>
            </a:r>
          </a:p>
          <a:p>
            <a:pPr>
              <a:lnSpc>
                <a:spcPct val="120000"/>
              </a:lnSpc>
            </a:pPr>
            <a:endParaRPr lang="fi-FI" sz="1000" dirty="0"/>
          </a:p>
        </p:txBody>
      </p:sp>
    </p:spTree>
    <p:extLst>
      <p:ext uri="{BB962C8B-B14F-4D97-AF65-F5344CB8AC3E}">
        <p14:creationId xmlns:p14="http://schemas.microsoft.com/office/powerpoint/2010/main" val="1139143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Miksi</a:t>
            </a:r>
            <a:r>
              <a:rPr lang="en-US" dirty="0"/>
              <a:t> </a:t>
            </a:r>
            <a:r>
              <a:rPr lang="en-US" dirty="0" err="1"/>
              <a:t>oikeudenmukainen</a:t>
            </a:r>
            <a:r>
              <a:rPr lang="en-US" dirty="0"/>
              <a:t> </a:t>
            </a:r>
            <a:r>
              <a:rPr lang="en-US" dirty="0" err="1"/>
              <a:t>siirtymä</a:t>
            </a:r>
            <a:r>
              <a:rPr lang="en-US" dirty="0"/>
              <a:t>?</a:t>
            </a:r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24.9.2020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144400" y="6145200"/>
            <a:ext cx="2811976" cy="524160"/>
          </a:xfrm>
        </p:spPr>
        <p:txBody>
          <a:bodyPr/>
          <a:lstStyle/>
          <a:p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Source: James Davies, Rodrigo </a:t>
            </a:r>
            <a:r>
              <a:rPr lang="en-US" sz="1000" i="1" dirty="0" err="1">
                <a:solidFill>
                  <a:schemeClr val="bg1">
                    <a:lumMod val="50000"/>
                  </a:schemeClr>
                </a:solidFill>
              </a:rPr>
              <a:t>Lluberas</a:t>
            </a:r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 and Anthony </a:t>
            </a:r>
            <a:r>
              <a:rPr lang="en-US" sz="1000" i="1" dirty="0" err="1">
                <a:solidFill>
                  <a:schemeClr val="bg1">
                    <a:lumMod val="50000"/>
                  </a:schemeClr>
                </a:solidFill>
              </a:rPr>
              <a:t>Shorrocks</a:t>
            </a:r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, </a:t>
            </a:r>
          </a:p>
          <a:p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Credit Suisse Global Wealth </a:t>
            </a:r>
            <a:r>
              <a:rPr lang="en-US" sz="1000" i="1" dirty="0" err="1">
                <a:solidFill>
                  <a:schemeClr val="bg1">
                    <a:lumMod val="50000"/>
                  </a:schemeClr>
                </a:solidFill>
              </a:rPr>
              <a:t>Databook</a:t>
            </a:r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 2016</a:t>
            </a:r>
          </a:p>
          <a:p>
            <a:endParaRPr lang="fi-FI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409778"/>
            <a:ext cx="6775388" cy="4457492"/>
          </a:xfrm>
          <a:prstGeom prst="rect">
            <a:avLst/>
          </a:prstGeom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4296972" y="1182936"/>
            <a:ext cx="4669869" cy="307777"/>
          </a:xfrm>
          <a:prstGeom prst="rect">
            <a:avLst/>
          </a:prstGeom>
          <a:noFill/>
          <a:ln w="9525"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en-US" sz="1400" b="1" dirty="0" err="1">
                <a:solidFill>
                  <a:srgbClr val="000000"/>
                </a:solidFill>
              </a:rPr>
              <a:t>Rikkain</a:t>
            </a:r>
            <a:r>
              <a:rPr lang="en-US" sz="1400" b="1" dirty="0">
                <a:solidFill>
                  <a:srgbClr val="000000"/>
                </a:solidFill>
              </a:rPr>
              <a:t> 1% </a:t>
            </a:r>
            <a:r>
              <a:rPr lang="en-US" sz="1400" b="1" dirty="0" err="1">
                <a:solidFill>
                  <a:srgbClr val="000000"/>
                </a:solidFill>
              </a:rPr>
              <a:t>omistaa</a:t>
            </a:r>
            <a:r>
              <a:rPr lang="en-US" sz="1400" b="1" dirty="0">
                <a:solidFill>
                  <a:srgbClr val="000000"/>
                </a:solidFill>
              </a:rPr>
              <a:t> </a:t>
            </a:r>
            <a:r>
              <a:rPr lang="en-US" sz="1400" b="1" dirty="0" err="1">
                <a:solidFill>
                  <a:srgbClr val="000000"/>
                </a:solidFill>
              </a:rPr>
              <a:t>puolet</a:t>
            </a:r>
            <a:r>
              <a:rPr lang="en-US" sz="1400" b="1" dirty="0">
                <a:solidFill>
                  <a:srgbClr val="000000"/>
                </a:solidFill>
              </a:rPr>
              <a:t> </a:t>
            </a:r>
            <a:r>
              <a:rPr lang="en-US" sz="1400" b="1" dirty="0" err="1">
                <a:solidFill>
                  <a:srgbClr val="000000"/>
                </a:solidFill>
              </a:rPr>
              <a:t>maailman</a:t>
            </a:r>
            <a:r>
              <a:rPr lang="en-US" sz="1400" b="1" dirty="0">
                <a:solidFill>
                  <a:srgbClr val="000000"/>
                </a:solidFill>
              </a:rPr>
              <a:t> </a:t>
            </a:r>
            <a:r>
              <a:rPr lang="en-US" sz="1400" b="1" dirty="0" err="1">
                <a:solidFill>
                  <a:srgbClr val="000000"/>
                </a:solidFill>
              </a:rPr>
              <a:t>varallisuudesta</a:t>
            </a:r>
            <a:endParaRPr lang="fi-FI" sz="1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127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Miksi</a:t>
            </a:r>
            <a:r>
              <a:rPr lang="en-US" dirty="0"/>
              <a:t> </a:t>
            </a:r>
            <a:r>
              <a:rPr lang="en-US" dirty="0" err="1"/>
              <a:t>oikeudenmukainen</a:t>
            </a:r>
            <a:r>
              <a:rPr lang="en-US" dirty="0"/>
              <a:t> </a:t>
            </a:r>
            <a:r>
              <a:rPr lang="en-US" dirty="0" err="1"/>
              <a:t>siirtymä</a:t>
            </a:r>
            <a:r>
              <a:rPr lang="en-US" dirty="0"/>
              <a:t>?</a:t>
            </a:r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24.9.2020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144400" y="6145200"/>
            <a:ext cx="3200400" cy="381600"/>
          </a:xfrm>
        </p:spPr>
        <p:txBody>
          <a:bodyPr/>
          <a:lstStyle/>
          <a:p>
            <a:r>
              <a:rPr lang="en-US" dirty="0" err="1"/>
              <a:t>Riihelä</a:t>
            </a:r>
            <a:r>
              <a:rPr lang="en-US" dirty="0"/>
              <a:t> &amp; </a:t>
            </a:r>
            <a:r>
              <a:rPr lang="en-US" dirty="0" err="1"/>
              <a:t>Tuomala</a:t>
            </a:r>
            <a:r>
              <a:rPr lang="en-US" dirty="0"/>
              <a:t>, 2020. </a:t>
            </a:r>
            <a:r>
              <a:rPr lang="en-US" dirty="0" err="1"/>
              <a:t>Tulo</a:t>
            </a:r>
            <a:r>
              <a:rPr lang="en-US" dirty="0"/>
              <a:t>- ja </a:t>
            </a:r>
            <a:r>
              <a:rPr lang="en-US" dirty="0" err="1"/>
              <a:t>varallisuuserot</a:t>
            </a:r>
            <a:r>
              <a:rPr lang="en-US" dirty="0"/>
              <a:t>. </a:t>
            </a:r>
            <a:r>
              <a:rPr lang="en-US" dirty="0" err="1"/>
              <a:t>Teoksessa</a:t>
            </a:r>
            <a:r>
              <a:rPr lang="en-US" dirty="0"/>
              <a:t> Mattila, M.  </a:t>
            </a:r>
            <a:r>
              <a:rPr lang="en-US" dirty="0" err="1"/>
              <a:t>Eriarvoisuuden</a:t>
            </a:r>
            <a:r>
              <a:rPr lang="en-US" dirty="0"/>
              <a:t> </a:t>
            </a:r>
            <a:r>
              <a:rPr lang="en-US" dirty="0" err="1"/>
              <a:t>tila</a:t>
            </a:r>
            <a:r>
              <a:rPr lang="en-US" dirty="0"/>
              <a:t> </a:t>
            </a:r>
            <a:r>
              <a:rPr lang="en-US" dirty="0" err="1"/>
              <a:t>Suomessa</a:t>
            </a:r>
            <a:r>
              <a:rPr lang="en-US" dirty="0"/>
              <a:t>. </a:t>
            </a:r>
            <a:endParaRPr lang="fi-FI" dirty="0"/>
          </a:p>
        </p:txBody>
      </p:sp>
      <p:sp>
        <p:nvSpPr>
          <p:cNvPr id="6" name="Rectangle 5"/>
          <p:cNvSpPr/>
          <p:nvPr/>
        </p:nvSpPr>
        <p:spPr>
          <a:xfrm>
            <a:off x="798137" y="5176476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 err="1"/>
              <a:t>Tuloerot</a:t>
            </a:r>
            <a:r>
              <a:rPr lang="en-US" sz="1600" dirty="0"/>
              <a:t> </a:t>
            </a:r>
            <a:r>
              <a:rPr lang="en-US" sz="1600" dirty="0" err="1"/>
              <a:t>Suomessa</a:t>
            </a:r>
            <a:r>
              <a:rPr lang="en-US" sz="1600" dirty="0"/>
              <a:t> on </a:t>
            </a:r>
            <a:r>
              <a:rPr lang="en-US" sz="1600" dirty="0" err="1"/>
              <a:t>samalla</a:t>
            </a:r>
            <a:r>
              <a:rPr lang="en-US" sz="1600" dirty="0"/>
              <a:t> </a:t>
            </a:r>
            <a:r>
              <a:rPr lang="en-US" sz="1600" dirty="0" err="1"/>
              <a:t>tasolla</a:t>
            </a:r>
            <a:r>
              <a:rPr lang="en-US" sz="1600" dirty="0"/>
              <a:t> </a:t>
            </a:r>
            <a:r>
              <a:rPr lang="en-US" sz="1600" dirty="0" err="1"/>
              <a:t>kuin</a:t>
            </a:r>
            <a:r>
              <a:rPr lang="en-US" sz="1600" dirty="0"/>
              <a:t> 1970 </a:t>
            </a:r>
            <a:r>
              <a:rPr lang="en-US" sz="1600" dirty="0" err="1"/>
              <a:t>hyvinvointivaltiokehityksen</a:t>
            </a:r>
            <a:r>
              <a:rPr lang="en-US" sz="1600" dirty="0"/>
              <a:t> </a:t>
            </a:r>
            <a:r>
              <a:rPr lang="en-US" sz="1600" dirty="0" err="1"/>
              <a:t>alkaessa</a:t>
            </a:r>
            <a:r>
              <a:rPr lang="en-US" sz="1600" dirty="0"/>
              <a:t> </a:t>
            </a:r>
            <a:r>
              <a:rPr lang="en-US" sz="1200" dirty="0"/>
              <a:t>(</a:t>
            </a:r>
            <a:r>
              <a:rPr lang="en-US" sz="1200" dirty="0" err="1"/>
              <a:t>Tilastokeskus</a:t>
            </a:r>
            <a:r>
              <a:rPr lang="en-US" sz="1200" dirty="0"/>
              <a:t> 2020)</a:t>
            </a:r>
            <a:endParaRPr lang="fi-FI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5680" y="1587656"/>
            <a:ext cx="3308693" cy="35158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399" y="1700808"/>
            <a:ext cx="4676371" cy="309634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573006" y="5104840"/>
            <a:ext cx="32582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/>
              <a:t>Tulojen</a:t>
            </a:r>
            <a:r>
              <a:rPr lang="en-US" sz="1200" dirty="0"/>
              <a:t> </a:t>
            </a:r>
            <a:r>
              <a:rPr lang="en-US" sz="1200" dirty="0" err="1"/>
              <a:t>suuri</a:t>
            </a:r>
            <a:r>
              <a:rPr lang="en-US" sz="1200" dirty="0"/>
              <a:t> </a:t>
            </a:r>
            <a:r>
              <a:rPr lang="en-US" sz="1200" dirty="0" err="1"/>
              <a:t>kasvu</a:t>
            </a:r>
            <a:r>
              <a:rPr lang="en-US" sz="1200" dirty="0"/>
              <a:t> </a:t>
            </a:r>
            <a:r>
              <a:rPr lang="en-US" sz="1200" dirty="0" err="1"/>
              <a:t>ylimmissä</a:t>
            </a:r>
            <a:r>
              <a:rPr lang="en-US" sz="1200" dirty="0"/>
              <a:t> </a:t>
            </a:r>
            <a:r>
              <a:rPr lang="en-US" sz="1200" dirty="0" err="1"/>
              <a:t>tuloluokissa</a:t>
            </a:r>
            <a:r>
              <a:rPr lang="en-US" sz="1200" dirty="0"/>
              <a:t> </a:t>
            </a:r>
            <a:r>
              <a:rPr lang="en-US" sz="1200" dirty="0" err="1"/>
              <a:t>johtuu</a:t>
            </a:r>
            <a:r>
              <a:rPr lang="en-US" sz="1200" dirty="0"/>
              <a:t> </a:t>
            </a:r>
            <a:r>
              <a:rPr lang="en-US" sz="1200" dirty="0" err="1"/>
              <a:t>pääomatuloista</a:t>
            </a:r>
            <a:r>
              <a:rPr lang="en-US" sz="1200" dirty="0"/>
              <a:t> ja </a:t>
            </a:r>
            <a:r>
              <a:rPr lang="en-US" sz="1200" dirty="0" err="1"/>
              <a:t>niiden</a:t>
            </a:r>
            <a:r>
              <a:rPr lang="en-US" sz="1200" dirty="0"/>
              <a:t> </a:t>
            </a:r>
            <a:r>
              <a:rPr lang="en-US" sz="1200" dirty="0" err="1"/>
              <a:t>verotuksen</a:t>
            </a:r>
            <a:r>
              <a:rPr lang="en-US" sz="1200" dirty="0"/>
              <a:t> </a:t>
            </a:r>
            <a:r>
              <a:rPr lang="en-US" sz="1200" dirty="0" err="1"/>
              <a:t>kevennyksestä</a:t>
            </a:r>
            <a:r>
              <a:rPr lang="en-US" sz="1200" dirty="0"/>
              <a:t>.</a:t>
            </a: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3246816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43094" y="1988840"/>
            <a:ext cx="7900400" cy="3477875"/>
          </a:xfrm>
        </p:spPr>
        <p:txBody>
          <a:bodyPr/>
          <a:lstStyle/>
          <a:p>
            <a:r>
              <a:rPr lang="en-US" dirty="0" err="1"/>
              <a:t>Kohtuulliset</a:t>
            </a:r>
            <a:r>
              <a:rPr lang="en-US" dirty="0"/>
              <a:t> </a:t>
            </a:r>
            <a:r>
              <a:rPr lang="en-US" dirty="0" err="1"/>
              <a:t>tuloerot</a:t>
            </a:r>
            <a:r>
              <a:rPr lang="en-US" dirty="0"/>
              <a:t> </a:t>
            </a:r>
            <a:r>
              <a:rPr lang="en-US" dirty="0" err="1"/>
              <a:t>hyödyttävät</a:t>
            </a:r>
            <a:r>
              <a:rPr lang="en-US" dirty="0"/>
              <a:t> </a:t>
            </a:r>
            <a:r>
              <a:rPr lang="en-US" dirty="0" err="1"/>
              <a:t>sekä</a:t>
            </a:r>
            <a:r>
              <a:rPr lang="en-US" dirty="0"/>
              <a:t> </a:t>
            </a:r>
            <a:r>
              <a:rPr lang="en-US" dirty="0" err="1"/>
              <a:t>vähävaraisia</a:t>
            </a:r>
            <a:r>
              <a:rPr lang="en-US" dirty="0"/>
              <a:t> </a:t>
            </a:r>
            <a:r>
              <a:rPr lang="en-US" dirty="0" err="1"/>
              <a:t>että</a:t>
            </a:r>
            <a:r>
              <a:rPr lang="en-US" dirty="0"/>
              <a:t> </a:t>
            </a:r>
            <a:r>
              <a:rPr lang="en-US" dirty="0" err="1"/>
              <a:t>vauraimpia</a:t>
            </a:r>
            <a:r>
              <a:rPr lang="en-US" dirty="0"/>
              <a:t>: </a:t>
            </a:r>
            <a:r>
              <a:rPr lang="en-US" dirty="0" err="1"/>
              <a:t>Vähäisten</a:t>
            </a:r>
            <a:r>
              <a:rPr lang="en-US" dirty="0"/>
              <a:t> </a:t>
            </a:r>
            <a:r>
              <a:rPr lang="en-US" dirty="0" err="1"/>
              <a:t>tuloerojen</a:t>
            </a:r>
            <a:r>
              <a:rPr lang="en-US" dirty="0"/>
              <a:t> </a:t>
            </a:r>
            <a:r>
              <a:rPr lang="en-US" dirty="0" err="1"/>
              <a:t>maissa</a:t>
            </a:r>
            <a:r>
              <a:rPr lang="en-US" dirty="0"/>
              <a:t> </a:t>
            </a:r>
            <a:r>
              <a:rPr lang="en-US" dirty="0" err="1"/>
              <a:t>eliniän</a:t>
            </a:r>
            <a:r>
              <a:rPr lang="en-US" dirty="0"/>
              <a:t> </a:t>
            </a:r>
            <a:r>
              <a:rPr lang="en-US" dirty="0" err="1"/>
              <a:t>odote</a:t>
            </a:r>
            <a:r>
              <a:rPr lang="en-US" dirty="0"/>
              <a:t> </a:t>
            </a:r>
            <a:r>
              <a:rPr lang="en-US" i="1" dirty="0" err="1"/>
              <a:t>kaikissa</a:t>
            </a:r>
            <a:r>
              <a:rPr lang="en-US" i="1" dirty="0"/>
              <a:t> </a:t>
            </a:r>
            <a:r>
              <a:rPr lang="en-US" i="1" dirty="0" err="1"/>
              <a:t>tuloluokissa</a:t>
            </a:r>
            <a:r>
              <a:rPr lang="en-US" i="1" dirty="0"/>
              <a:t> </a:t>
            </a:r>
            <a:r>
              <a:rPr lang="en-US" dirty="0"/>
              <a:t>on </a:t>
            </a:r>
            <a:r>
              <a:rPr lang="en-US" dirty="0" err="1"/>
              <a:t>pidempi</a:t>
            </a:r>
            <a:r>
              <a:rPr lang="en-US" dirty="0"/>
              <a:t> ja </a:t>
            </a:r>
            <a:r>
              <a:rPr lang="en-US" dirty="0" err="1"/>
              <a:t>psykofyysiset</a:t>
            </a:r>
            <a:r>
              <a:rPr lang="en-US" dirty="0"/>
              <a:t> </a:t>
            </a:r>
            <a:r>
              <a:rPr lang="en-US" dirty="0" err="1"/>
              <a:t>ongelmat</a:t>
            </a:r>
            <a:r>
              <a:rPr lang="en-US" dirty="0"/>
              <a:t> </a:t>
            </a:r>
            <a:r>
              <a:rPr lang="en-US" dirty="0" err="1"/>
              <a:t>vähäisemmät</a:t>
            </a:r>
            <a:r>
              <a:rPr lang="en-US" dirty="0"/>
              <a:t> </a:t>
            </a:r>
            <a:r>
              <a:rPr lang="en-US" sz="1800" dirty="0"/>
              <a:t>(Wilkinson &amp; Pickett: Why equality is better for everyone, Penguin Books. </a:t>
            </a:r>
            <a:r>
              <a:rPr lang="en-US" sz="1800" dirty="0" err="1"/>
              <a:t>Aineisto</a:t>
            </a:r>
            <a:r>
              <a:rPr lang="en-US" sz="1800" dirty="0"/>
              <a:t>: OECD-maiden </a:t>
            </a:r>
            <a:r>
              <a:rPr lang="en-US" sz="1800" dirty="0" err="1"/>
              <a:t>välinen</a:t>
            </a:r>
            <a:r>
              <a:rPr lang="en-US" sz="1800" dirty="0"/>
              <a:t> ja </a:t>
            </a:r>
            <a:r>
              <a:rPr lang="en-US" sz="1800" dirty="0" err="1"/>
              <a:t>USAn</a:t>
            </a:r>
            <a:r>
              <a:rPr lang="en-US" sz="1800" dirty="0"/>
              <a:t> </a:t>
            </a:r>
            <a:r>
              <a:rPr lang="en-US" sz="1800" dirty="0" err="1"/>
              <a:t>osavaltioiden</a:t>
            </a:r>
            <a:r>
              <a:rPr lang="en-US" sz="1800" dirty="0"/>
              <a:t> </a:t>
            </a:r>
            <a:r>
              <a:rPr lang="en-US" sz="1800" dirty="0" err="1"/>
              <a:t>välinen</a:t>
            </a:r>
            <a:r>
              <a:rPr lang="en-US" sz="1800" dirty="0"/>
              <a:t> </a:t>
            </a:r>
            <a:r>
              <a:rPr lang="en-US" sz="1800" dirty="0" err="1"/>
              <a:t>terveys</a:t>
            </a:r>
            <a:r>
              <a:rPr lang="en-US" sz="1800" dirty="0"/>
              <a:t>- ja </a:t>
            </a:r>
            <a:r>
              <a:rPr lang="en-US" sz="1800" dirty="0" err="1"/>
              <a:t>tulovertailu</a:t>
            </a:r>
            <a:r>
              <a:rPr lang="en-US" sz="1800" dirty="0"/>
              <a:t>)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dirty="0" err="1"/>
              <a:t>Vähäiset</a:t>
            </a:r>
            <a:r>
              <a:rPr lang="en-US" dirty="0"/>
              <a:t> </a:t>
            </a:r>
            <a:r>
              <a:rPr lang="en-US" dirty="0" err="1"/>
              <a:t>tuloerot</a:t>
            </a:r>
            <a:r>
              <a:rPr lang="en-US" dirty="0"/>
              <a:t> </a:t>
            </a:r>
            <a:r>
              <a:rPr lang="en-US" dirty="0" err="1"/>
              <a:t>ovat</a:t>
            </a:r>
            <a:r>
              <a:rPr lang="en-US" dirty="0"/>
              <a:t> </a:t>
            </a:r>
            <a:r>
              <a:rPr lang="en-US" dirty="0" err="1"/>
              <a:t>hyväksi</a:t>
            </a:r>
            <a:r>
              <a:rPr lang="en-US" dirty="0"/>
              <a:t> </a:t>
            </a:r>
            <a:r>
              <a:rPr lang="en-US" dirty="0" err="1"/>
              <a:t>talouskasvulle</a:t>
            </a:r>
            <a:r>
              <a:rPr lang="en-US" dirty="0"/>
              <a:t> </a:t>
            </a:r>
            <a:r>
              <a:rPr lang="en-US" sz="1800" dirty="0"/>
              <a:t>(</a:t>
            </a:r>
            <a:r>
              <a:rPr lang="en-US" sz="1800" dirty="0" err="1"/>
              <a:t>Dabla</a:t>
            </a:r>
            <a:r>
              <a:rPr lang="en-US" sz="1800" dirty="0"/>
              <a:t>-Norris, E. et al. 2015. Causes and Consequences of Income Inequality: A Global Perspective. International Monetary Fund SDN/15/13.)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24.9.2020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54148" y="439832"/>
            <a:ext cx="7906652" cy="1107996"/>
          </a:xfrm>
        </p:spPr>
        <p:txBody>
          <a:bodyPr/>
          <a:lstStyle/>
          <a:p>
            <a:r>
              <a:rPr lang="en-US" dirty="0" err="1"/>
              <a:t>Talouskasvu</a:t>
            </a:r>
            <a:r>
              <a:rPr lang="en-US" dirty="0"/>
              <a:t>, </a:t>
            </a:r>
            <a:r>
              <a:rPr lang="en-US" dirty="0" err="1"/>
              <a:t>hyvinvointi</a:t>
            </a:r>
            <a:r>
              <a:rPr lang="en-US" dirty="0"/>
              <a:t> ja </a:t>
            </a:r>
            <a:r>
              <a:rPr lang="en-US" dirty="0" err="1"/>
              <a:t>varallisuuserot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2753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395536" y="577850"/>
            <a:ext cx="8352928" cy="2491110"/>
          </a:xfrm>
        </p:spPr>
        <p:txBody>
          <a:bodyPr/>
          <a:lstStyle/>
          <a:p>
            <a:r>
              <a:rPr lang="fi-FI" sz="4000" dirty="0"/>
              <a:t>Vaurauden polarisaatio lisää sosiaalisen kestävyyden ongelmia </a:t>
            </a:r>
            <a:r>
              <a:rPr lang="en-US" sz="4000" dirty="0"/>
              <a:t>ja on </a:t>
            </a:r>
            <a:r>
              <a:rPr lang="en-US" sz="4000" dirty="0" err="1"/>
              <a:t>uhka</a:t>
            </a:r>
            <a:r>
              <a:rPr lang="en-US" sz="4000" dirty="0"/>
              <a:t> </a:t>
            </a:r>
            <a:r>
              <a:rPr lang="en-US" sz="4000" dirty="0" err="1"/>
              <a:t>yhteiskuntarauhalle</a:t>
            </a:r>
            <a:r>
              <a:rPr lang="en-US" sz="4000" dirty="0"/>
              <a:t> ja </a:t>
            </a:r>
            <a:r>
              <a:rPr lang="en-US" sz="4000" dirty="0" err="1"/>
              <a:t>demokratialle</a:t>
            </a:r>
            <a:r>
              <a:rPr lang="en-US" sz="4000" dirty="0"/>
              <a:t>.</a:t>
            </a:r>
            <a:r>
              <a:rPr lang="fi-FI" sz="4000" dirty="0"/>
              <a:t> </a:t>
            </a:r>
            <a:br>
              <a:rPr lang="fi-FI" sz="4000" dirty="0"/>
            </a:br>
            <a:endParaRPr lang="fi-FI" sz="4000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418124" y="3245360"/>
            <a:ext cx="7826283" cy="3139321"/>
          </a:xfrm>
        </p:spPr>
        <p:txBody>
          <a:bodyPr/>
          <a:lstStyle/>
          <a:p>
            <a:r>
              <a:rPr lang="fi-FI" sz="2000" dirty="0"/>
              <a:t>Maapallon elinkelpoisuuden säilyttämiseksi hiilineutraaliuspyrkimys on pakko. Jos muutokseen halutaan mukaan kaikki ja halutaan säilyttää paras mahdollisuus talouskasvuun, on verotettava ekologisesti haitallista toimintaa. </a:t>
            </a:r>
          </a:p>
          <a:p>
            <a:r>
              <a:rPr lang="fi-FI" sz="2000" dirty="0"/>
              <a:t>Oikeudenmukaisuuden näkökulmasta on samalla siirrettävä painopistettä pääomatulojen verotukseen ja tarkasteltava kriittisesti kohtia, joissa verosuunnittelu tuottaa verojen välttelyä.</a:t>
            </a:r>
          </a:p>
          <a:p>
            <a:endParaRPr lang="fi-FI" sz="5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24.9.2020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17195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660400" y="2243489"/>
            <a:ext cx="7900400" cy="2200602"/>
          </a:xfrm>
        </p:spPr>
        <p:txBody>
          <a:bodyPr/>
          <a:lstStyle/>
          <a:p>
            <a:r>
              <a:rPr lang="en-US" dirty="0" err="1"/>
              <a:t>Valtion</a:t>
            </a:r>
            <a:r>
              <a:rPr lang="en-US" dirty="0"/>
              <a:t> </a:t>
            </a:r>
            <a:r>
              <a:rPr lang="en-US" dirty="0" err="1"/>
              <a:t>päätehtävä</a:t>
            </a:r>
            <a:r>
              <a:rPr lang="en-US" dirty="0"/>
              <a:t> on </a:t>
            </a:r>
            <a:r>
              <a:rPr lang="en-US" dirty="0" err="1"/>
              <a:t>luoda</a:t>
            </a:r>
            <a:r>
              <a:rPr lang="en-US" dirty="0"/>
              <a:t> </a:t>
            </a:r>
            <a:r>
              <a:rPr lang="en-US" dirty="0" err="1"/>
              <a:t>kehys</a:t>
            </a:r>
            <a:r>
              <a:rPr lang="en-US" dirty="0"/>
              <a:t>, </a:t>
            </a:r>
            <a:r>
              <a:rPr lang="en-US" dirty="0" err="1"/>
              <a:t>joka</a:t>
            </a:r>
            <a:r>
              <a:rPr lang="en-US" dirty="0"/>
              <a:t> </a:t>
            </a:r>
            <a:r>
              <a:rPr lang="en-US" dirty="0" err="1"/>
              <a:t>kannustaa</a:t>
            </a:r>
            <a:r>
              <a:rPr lang="en-US" dirty="0"/>
              <a:t> </a:t>
            </a:r>
            <a:r>
              <a:rPr lang="en-US" dirty="0" err="1"/>
              <a:t>yrityksiä</a:t>
            </a:r>
            <a:r>
              <a:rPr lang="en-US" dirty="0"/>
              <a:t> ja </a:t>
            </a:r>
            <a:r>
              <a:rPr lang="en-US" dirty="0" err="1"/>
              <a:t>kuluttajia</a:t>
            </a:r>
            <a:r>
              <a:rPr lang="en-US" dirty="0"/>
              <a:t> </a:t>
            </a:r>
            <a:r>
              <a:rPr lang="en-US" dirty="0" err="1"/>
              <a:t>oikeudenmukaiseen</a:t>
            </a:r>
            <a:r>
              <a:rPr lang="en-US" dirty="0"/>
              <a:t> </a:t>
            </a:r>
            <a:r>
              <a:rPr lang="en-US" dirty="0" err="1"/>
              <a:t>siirtymään</a:t>
            </a:r>
            <a:endParaRPr lang="fi-FI" dirty="0"/>
          </a:p>
          <a:p>
            <a:r>
              <a:rPr lang="fi-FI" dirty="0"/>
              <a:t>Millainen lainsäädäntö? Tiukkoja tavoitteita asettava lainsäädäntö kannustaa innovaatioihin ja luo kansakunnalle kilpailuetua </a:t>
            </a:r>
            <a:r>
              <a:rPr lang="fi-FI" sz="1800" dirty="0"/>
              <a:t>(Porter &amp; van der </a:t>
            </a:r>
            <a:r>
              <a:rPr lang="fi-FI" sz="1800" dirty="0" err="1"/>
              <a:t>Linde</a:t>
            </a:r>
            <a:r>
              <a:rPr lang="fi-FI" sz="1800" dirty="0"/>
              <a:t>, Harvard Business </a:t>
            </a:r>
            <a:r>
              <a:rPr lang="fi-FI" sz="1800" dirty="0" err="1"/>
              <a:t>Review</a:t>
            </a:r>
            <a:r>
              <a:rPr lang="fi-FI" sz="1800" dirty="0"/>
              <a:t>, </a:t>
            </a:r>
            <a:r>
              <a:rPr lang="fi-FI" sz="1800" dirty="0" err="1"/>
              <a:t>Sept-Oct</a:t>
            </a:r>
            <a:r>
              <a:rPr lang="fi-FI" sz="1800" dirty="0"/>
              <a:t>, 1995)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24.9.2020</a:t>
            </a:r>
            <a:endParaRPr lang="fi-FI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Porter &amp; van der Linde, Harvard Business Review. Sept-Oct 1995</a:t>
            </a:r>
            <a:endParaRPr lang="fi-FI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Valtioiden</a:t>
            </a:r>
            <a:r>
              <a:rPr lang="en-US" dirty="0"/>
              <a:t> </a:t>
            </a:r>
            <a:r>
              <a:rPr lang="en-US" dirty="0" err="1"/>
              <a:t>rooli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85384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9552" y="1202341"/>
            <a:ext cx="7900400" cy="4934684"/>
          </a:xfrm>
        </p:spPr>
        <p:txBody>
          <a:bodyPr/>
          <a:lstStyle/>
          <a:p>
            <a:r>
              <a:rPr lang="en-US" sz="2000" dirty="0" err="1"/>
              <a:t>Yritysten</a:t>
            </a:r>
            <a:r>
              <a:rPr lang="en-US" sz="2000" dirty="0"/>
              <a:t> </a:t>
            </a:r>
            <a:r>
              <a:rPr lang="en-US" sz="2000" dirty="0" err="1"/>
              <a:t>tärkeä</a:t>
            </a:r>
            <a:r>
              <a:rPr lang="en-US" sz="2000" dirty="0"/>
              <a:t> </a:t>
            </a:r>
            <a:r>
              <a:rPr lang="en-US" sz="2000" dirty="0" err="1"/>
              <a:t>tehtävä</a:t>
            </a:r>
            <a:r>
              <a:rPr lang="en-US" sz="2000" dirty="0"/>
              <a:t> </a:t>
            </a:r>
            <a:r>
              <a:rPr lang="en-US" sz="2000" dirty="0" err="1"/>
              <a:t>siirtymässä</a:t>
            </a:r>
            <a:r>
              <a:rPr lang="en-US" sz="2000" dirty="0"/>
              <a:t> on </a:t>
            </a:r>
            <a:r>
              <a:rPr lang="en-US" sz="2000" dirty="0" err="1"/>
              <a:t>tuoda</a:t>
            </a:r>
            <a:r>
              <a:rPr lang="en-US" sz="2000" dirty="0"/>
              <a:t> </a:t>
            </a:r>
            <a:r>
              <a:rPr lang="en-US" sz="2000" dirty="0" err="1"/>
              <a:t>markkinoille</a:t>
            </a:r>
            <a:r>
              <a:rPr lang="en-US" sz="2000" dirty="0"/>
              <a:t> </a:t>
            </a:r>
            <a:r>
              <a:rPr lang="en-US" sz="2000" dirty="0" err="1"/>
              <a:t>uusia</a:t>
            </a:r>
            <a:r>
              <a:rPr lang="en-US" sz="2000" dirty="0"/>
              <a:t>, </a:t>
            </a:r>
            <a:r>
              <a:rPr lang="en-US" sz="2000" dirty="0" err="1"/>
              <a:t>hiilineutraaliutta</a:t>
            </a:r>
            <a:r>
              <a:rPr lang="en-US" sz="2000" dirty="0"/>
              <a:t> </a:t>
            </a:r>
            <a:r>
              <a:rPr lang="en-US" sz="2000" dirty="0" err="1"/>
              <a:t>edistäviä</a:t>
            </a:r>
            <a:r>
              <a:rPr lang="en-US" sz="2000" dirty="0"/>
              <a:t> </a:t>
            </a:r>
            <a:r>
              <a:rPr lang="en-US" sz="2000" dirty="0" err="1"/>
              <a:t>tuotteita</a:t>
            </a:r>
            <a:r>
              <a:rPr lang="en-US" sz="2000" dirty="0"/>
              <a:t>, </a:t>
            </a:r>
            <a:r>
              <a:rPr lang="en-US" sz="2000" dirty="0" err="1"/>
              <a:t>palveluita</a:t>
            </a:r>
            <a:r>
              <a:rPr lang="en-US" sz="2000" dirty="0"/>
              <a:t>, </a:t>
            </a:r>
            <a:r>
              <a:rPr lang="en-US" sz="2000" dirty="0" err="1"/>
              <a:t>teknologioita</a:t>
            </a:r>
            <a:r>
              <a:rPr lang="en-US" sz="2000" dirty="0"/>
              <a:t>, ja </a:t>
            </a:r>
            <a:r>
              <a:rPr lang="en-US" sz="2000" dirty="0" err="1"/>
              <a:t>liiketoimintamalleja</a:t>
            </a:r>
            <a:endParaRPr lang="en-US" sz="2000" dirty="0"/>
          </a:p>
          <a:p>
            <a:r>
              <a:rPr lang="en-US" sz="2000" dirty="0" err="1"/>
              <a:t>Ongelma</a:t>
            </a:r>
            <a:r>
              <a:rPr lang="en-US" sz="2000" dirty="0"/>
              <a:t>: </a:t>
            </a:r>
            <a:r>
              <a:rPr lang="en-US" sz="2000" dirty="0" err="1"/>
              <a:t>Yrityskenttä</a:t>
            </a:r>
            <a:r>
              <a:rPr lang="en-US" sz="2000" dirty="0"/>
              <a:t> </a:t>
            </a:r>
            <a:r>
              <a:rPr lang="en-US" sz="2000" dirty="0" err="1"/>
              <a:t>jakautuu</a:t>
            </a:r>
            <a:r>
              <a:rPr lang="en-US" sz="2000" dirty="0"/>
              <a:t> </a:t>
            </a:r>
            <a:r>
              <a:rPr lang="en-US" sz="2000" dirty="0" err="1"/>
              <a:t>innovatiivisiin</a:t>
            </a:r>
            <a:r>
              <a:rPr lang="en-US" sz="2000" dirty="0"/>
              <a:t>, </a:t>
            </a:r>
            <a:r>
              <a:rPr lang="en-US" sz="2000" dirty="0" err="1"/>
              <a:t>jotka</a:t>
            </a:r>
            <a:r>
              <a:rPr lang="en-US" sz="2000" dirty="0"/>
              <a:t> </a:t>
            </a:r>
            <a:r>
              <a:rPr lang="en-US" sz="2000" dirty="0" err="1"/>
              <a:t>hyötyisivät</a:t>
            </a:r>
            <a:r>
              <a:rPr lang="en-US" sz="2000" dirty="0"/>
              <a:t> </a:t>
            </a:r>
            <a:r>
              <a:rPr lang="en-US" sz="2000" dirty="0" err="1"/>
              <a:t>siirtymästä</a:t>
            </a:r>
            <a:r>
              <a:rPr lang="en-US" sz="2000" dirty="0"/>
              <a:t> ja status </a:t>
            </a:r>
            <a:r>
              <a:rPr lang="en-US" sz="2000" dirty="0" err="1"/>
              <a:t>quosta</a:t>
            </a:r>
            <a:r>
              <a:rPr lang="en-US" sz="2000" dirty="0"/>
              <a:t> </a:t>
            </a:r>
            <a:r>
              <a:rPr lang="en-US" sz="2000" dirty="0" err="1"/>
              <a:t>hyötyjiin</a:t>
            </a:r>
            <a:r>
              <a:rPr lang="en-US" sz="2000" dirty="0"/>
              <a:t>. </a:t>
            </a:r>
          </a:p>
          <a:p>
            <a:pPr lvl="1"/>
            <a:r>
              <a:rPr lang="en-US" sz="1800" dirty="0" err="1"/>
              <a:t>Toimialajärjestöt</a:t>
            </a:r>
            <a:r>
              <a:rPr lang="en-US" sz="1800" dirty="0"/>
              <a:t> </a:t>
            </a:r>
            <a:r>
              <a:rPr lang="en-US" sz="1800" dirty="0" err="1"/>
              <a:t>puolustavat</a:t>
            </a:r>
            <a:r>
              <a:rPr lang="en-US" sz="1800" dirty="0"/>
              <a:t> </a:t>
            </a:r>
            <a:r>
              <a:rPr lang="en-US" sz="1800" dirty="0" err="1"/>
              <a:t>enimmäkseen</a:t>
            </a:r>
            <a:r>
              <a:rPr lang="en-US" sz="1800" dirty="0"/>
              <a:t> </a:t>
            </a:r>
            <a:r>
              <a:rPr lang="en-US" sz="1800" dirty="0" err="1"/>
              <a:t>jälkimmäisten</a:t>
            </a:r>
            <a:r>
              <a:rPr lang="en-US" sz="1800" dirty="0"/>
              <a:t> </a:t>
            </a:r>
            <a:r>
              <a:rPr lang="en-US" sz="1800" dirty="0" err="1"/>
              <a:t>etuja</a:t>
            </a:r>
            <a:r>
              <a:rPr lang="en-US" sz="1800" dirty="0"/>
              <a:t>, </a:t>
            </a:r>
            <a:r>
              <a:rPr lang="en-US" sz="1800" dirty="0" err="1"/>
              <a:t>koska</a:t>
            </a:r>
            <a:r>
              <a:rPr lang="en-US" sz="1800" dirty="0"/>
              <a:t> </a:t>
            </a:r>
            <a:r>
              <a:rPr lang="en-US" sz="1800" dirty="0" err="1"/>
              <a:t>tulokkaat</a:t>
            </a:r>
            <a:r>
              <a:rPr lang="en-US" sz="1800" dirty="0"/>
              <a:t> </a:t>
            </a:r>
            <a:r>
              <a:rPr lang="en-US" sz="1800" dirty="0" err="1"/>
              <a:t>ovat</a:t>
            </a:r>
            <a:r>
              <a:rPr lang="en-US" sz="1800" dirty="0"/>
              <a:t> </a:t>
            </a:r>
            <a:r>
              <a:rPr lang="en-US" sz="1800" dirty="0" err="1"/>
              <a:t>pienempiä</a:t>
            </a:r>
            <a:r>
              <a:rPr lang="en-US" sz="1800" dirty="0"/>
              <a:t> ja </a:t>
            </a:r>
            <a:r>
              <a:rPr lang="en-US" sz="1800" dirty="0" err="1"/>
              <a:t>hajallaan</a:t>
            </a:r>
            <a:r>
              <a:rPr lang="en-US" sz="1800" dirty="0"/>
              <a:t>. </a:t>
            </a:r>
          </a:p>
          <a:p>
            <a:pPr lvl="1"/>
            <a:r>
              <a:rPr lang="en-US" sz="1800" dirty="0" err="1"/>
              <a:t>Potentiaalisia</a:t>
            </a:r>
            <a:r>
              <a:rPr lang="en-US" sz="1800" dirty="0"/>
              <a:t> </a:t>
            </a:r>
            <a:r>
              <a:rPr lang="en-US" sz="1800" dirty="0" err="1"/>
              <a:t>syntyviä</a:t>
            </a:r>
            <a:r>
              <a:rPr lang="en-US" sz="1800" dirty="0"/>
              <a:t> </a:t>
            </a:r>
            <a:r>
              <a:rPr lang="en-US" sz="1800" dirty="0" err="1"/>
              <a:t>työpaikkoja</a:t>
            </a:r>
            <a:r>
              <a:rPr lang="en-US" sz="1800" dirty="0"/>
              <a:t> </a:t>
            </a:r>
            <a:r>
              <a:rPr lang="en-US" sz="1800" dirty="0" err="1"/>
              <a:t>ei</a:t>
            </a:r>
            <a:r>
              <a:rPr lang="en-US" sz="1800" dirty="0"/>
              <a:t> </a:t>
            </a:r>
            <a:r>
              <a:rPr lang="en-US" sz="1800" dirty="0" err="1"/>
              <a:t>lasketa</a:t>
            </a:r>
            <a:r>
              <a:rPr lang="en-US" sz="1800" dirty="0"/>
              <a:t>, </a:t>
            </a:r>
            <a:r>
              <a:rPr lang="en-US" sz="1800" dirty="0" err="1"/>
              <a:t>mutta</a:t>
            </a:r>
            <a:r>
              <a:rPr lang="en-US" sz="1800" dirty="0"/>
              <a:t> </a:t>
            </a:r>
            <a:r>
              <a:rPr lang="en-US" sz="1800" dirty="0" err="1"/>
              <a:t>nykyisten</a:t>
            </a:r>
            <a:r>
              <a:rPr lang="en-US" sz="1800" dirty="0"/>
              <a:t> </a:t>
            </a:r>
            <a:r>
              <a:rPr lang="en-US" sz="1800" dirty="0" err="1"/>
              <a:t>menetystä</a:t>
            </a:r>
            <a:r>
              <a:rPr lang="en-US" sz="1800" dirty="0"/>
              <a:t> </a:t>
            </a:r>
            <a:r>
              <a:rPr lang="en-US" sz="1800" dirty="0" err="1"/>
              <a:t>korostetaan</a:t>
            </a:r>
            <a:endParaRPr lang="en-US" sz="1800" dirty="0"/>
          </a:p>
          <a:p>
            <a:pPr lvl="1"/>
            <a:r>
              <a:rPr lang="en-US" sz="1400" dirty="0" err="1"/>
              <a:t>Esimerkki</a:t>
            </a:r>
            <a:r>
              <a:rPr lang="en-US" sz="1400" dirty="0"/>
              <a:t>: </a:t>
            </a:r>
            <a:r>
              <a:rPr lang="en-US" sz="1400" dirty="0" err="1"/>
              <a:t>Lähienergialiitto</a:t>
            </a:r>
            <a:r>
              <a:rPr lang="en-US" sz="1400" dirty="0"/>
              <a:t> </a:t>
            </a:r>
            <a:r>
              <a:rPr lang="en-US" sz="1400" dirty="0" err="1"/>
              <a:t>yhdisti</a:t>
            </a:r>
            <a:r>
              <a:rPr lang="en-US" sz="1400" dirty="0"/>
              <a:t> </a:t>
            </a:r>
            <a:r>
              <a:rPr lang="en-US" sz="1400" dirty="0" err="1"/>
              <a:t>hajanaiset</a:t>
            </a:r>
            <a:r>
              <a:rPr lang="en-US" sz="1400" dirty="0"/>
              <a:t> </a:t>
            </a:r>
            <a:r>
              <a:rPr lang="en-US" sz="1400" dirty="0" err="1"/>
              <a:t>toimijat</a:t>
            </a:r>
            <a:r>
              <a:rPr lang="en-US" sz="1400" dirty="0"/>
              <a:t>, </a:t>
            </a:r>
            <a:r>
              <a:rPr lang="en-US" sz="1400" dirty="0" err="1"/>
              <a:t>neuvotteluvoima</a:t>
            </a:r>
            <a:r>
              <a:rPr lang="en-US" sz="1400" dirty="0"/>
              <a:t>; </a:t>
            </a:r>
            <a:r>
              <a:rPr lang="en-US" sz="1400" dirty="0" err="1"/>
              <a:t>perustamisen</a:t>
            </a:r>
            <a:r>
              <a:rPr lang="en-US" sz="1400" dirty="0"/>
              <a:t> </a:t>
            </a:r>
            <a:r>
              <a:rPr lang="en-US" sz="1400" dirty="0" err="1"/>
              <a:t>jälkeen</a:t>
            </a:r>
            <a:r>
              <a:rPr lang="en-US" sz="1400" dirty="0"/>
              <a:t> </a:t>
            </a:r>
            <a:r>
              <a:rPr lang="en-US" sz="1400" dirty="0" err="1"/>
              <a:t>suhtautuminen</a:t>
            </a:r>
            <a:r>
              <a:rPr lang="en-US" sz="1400" dirty="0"/>
              <a:t> &amp;  </a:t>
            </a:r>
            <a:r>
              <a:rPr lang="en-US" sz="1400" dirty="0" err="1"/>
              <a:t>investoinnit</a:t>
            </a:r>
            <a:r>
              <a:rPr lang="en-US" sz="1400" dirty="0"/>
              <a:t> </a:t>
            </a:r>
            <a:r>
              <a:rPr lang="en-US" sz="1400" dirty="0" err="1"/>
              <a:t>hajautettuun</a:t>
            </a:r>
            <a:r>
              <a:rPr lang="en-US" sz="1400" dirty="0"/>
              <a:t> </a:t>
            </a:r>
            <a:r>
              <a:rPr lang="en-US" sz="1400" dirty="0" err="1"/>
              <a:t>uusiutuvaan</a:t>
            </a:r>
            <a:r>
              <a:rPr lang="en-US" sz="1400" dirty="0"/>
              <a:t> </a:t>
            </a:r>
            <a:r>
              <a:rPr lang="en-US" sz="1400" dirty="0" err="1"/>
              <a:t>energiaan</a:t>
            </a:r>
            <a:r>
              <a:rPr lang="en-US" sz="1400" dirty="0"/>
              <a:t> </a:t>
            </a:r>
            <a:r>
              <a:rPr lang="en-US" sz="1400" dirty="0" err="1"/>
              <a:t>muuttuivat</a:t>
            </a:r>
            <a:r>
              <a:rPr lang="en-US" sz="1400" dirty="0"/>
              <a:t>.</a:t>
            </a:r>
            <a:endParaRPr lang="en-US" sz="1600" dirty="0"/>
          </a:p>
          <a:p>
            <a:r>
              <a:rPr lang="en-US" sz="2000" dirty="0"/>
              <a:t>Suomi </a:t>
            </a:r>
            <a:r>
              <a:rPr lang="en-US" sz="2000" dirty="0" err="1"/>
              <a:t>panostaa</a:t>
            </a:r>
            <a:r>
              <a:rPr lang="en-US" sz="2000" dirty="0"/>
              <a:t> </a:t>
            </a:r>
            <a:r>
              <a:rPr lang="en-US" sz="2000" dirty="0" err="1"/>
              <a:t>paljon</a:t>
            </a:r>
            <a:r>
              <a:rPr lang="en-US" sz="2000" dirty="0"/>
              <a:t> </a:t>
            </a:r>
            <a:r>
              <a:rPr lang="en-US" sz="2000" dirty="0" err="1"/>
              <a:t>uuden</a:t>
            </a:r>
            <a:r>
              <a:rPr lang="en-US" sz="2000" dirty="0"/>
              <a:t> </a:t>
            </a:r>
            <a:r>
              <a:rPr lang="en-US" sz="2000" dirty="0" err="1"/>
              <a:t>vihreän</a:t>
            </a:r>
            <a:r>
              <a:rPr lang="en-US" sz="2000" dirty="0"/>
              <a:t> </a:t>
            </a:r>
            <a:r>
              <a:rPr lang="en-US" sz="2000" dirty="0" err="1"/>
              <a:t>teknologian</a:t>
            </a:r>
            <a:r>
              <a:rPr lang="en-US" sz="2000" dirty="0"/>
              <a:t> </a:t>
            </a:r>
            <a:r>
              <a:rPr lang="en-US" sz="2000" dirty="0" err="1"/>
              <a:t>kehittämiseen</a:t>
            </a:r>
            <a:r>
              <a:rPr lang="en-US" sz="2000" dirty="0"/>
              <a:t>, </a:t>
            </a:r>
            <a:r>
              <a:rPr lang="en-US" sz="2000" dirty="0" err="1"/>
              <a:t>mutta</a:t>
            </a:r>
            <a:r>
              <a:rPr lang="en-US" sz="2000" dirty="0"/>
              <a:t> </a:t>
            </a:r>
            <a:r>
              <a:rPr lang="en-US" sz="2000" dirty="0" err="1"/>
              <a:t>vähän</a:t>
            </a:r>
            <a:r>
              <a:rPr lang="en-US" sz="2000" dirty="0"/>
              <a:t> </a:t>
            </a:r>
            <a:r>
              <a:rPr lang="en-US" sz="2000" dirty="0" err="1"/>
              <a:t>sen</a:t>
            </a:r>
            <a:r>
              <a:rPr lang="en-US" sz="2000" dirty="0"/>
              <a:t> </a:t>
            </a:r>
            <a:r>
              <a:rPr lang="en-US" sz="2000" dirty="0" err="1"/>
              <a:t>markkinoille</a:t>
            </a:r>
            <a:r>
              <a:rPr lang="en-US" sz="2000" dirty="0"/>
              <a:t> </a:t>
            </a:r>
            <a:r>
              <a:rPr lang="en-US" sz="2000" dirty="0" err="1"/>
              <a:t>tulon</a:t>
            </a:r>
            <a:r>
              <a:rPr lang="en-US" sz="2000" dirty="0"/>
              <a:t> </a:t>
            </a:r>
            <a:r>
              <a:rPr lang="en-US" sz="2000" dirty="0" err="1"/>
              <a:t>edistämiseen</a:t>
            </a:r>
            <a:r>
              <a:rPr lang="en-US" sz="2000" dirty="0"/>
              <a:t>. </a:t>
            </a:r>
          </a:p>
          <a:p>
            <a:pPr lvl="1"/>
            <a:r>
              <a:rPr lang="en-US" sz="1800" dirty="0" err="1"/>
              <a:t>Menetetään</a:t>
            </a:r>
            <a:r>
              <a:rPr lang="en-US" sz="1800" dirty="0"/>
              <a:t> </a:t>
            </a:r>
            <a:r>
              <a:rPr lang="en-US" sz="1800" dirty="0" err="1"/>
              <a:t>kehitettyjen</a:t>
            </a:r>
            <a:r>
              <a:rPr lang="en-US" sz="1800" dirty="0"/>
              <a:t> </a:t>
            </a:r>
            <a:r>
              <a:rPr lang="en-US" sz="1800" dirty="0" err="1"/>
              <a:t>teknologioiden</a:t>
            </a:r>
            <a:r>
              <a:rPr lang="en-US" sz="1800" dirty="0"/>
              <a:t> </a:t>
            </a:r>
            <a:r>
              <a:rPr lang="en-US" sz="1800" dirty="0" err="1"/>
              <a:t>kaupallistumisen</a:t>
            </a:r>
            <a:r>
              <a:rPr lang="en-US" sz="1800" dirty="0"/>
              <a:t> </a:t>
            </a:r>
            <a:r>
              <a:rPr lang="en-US" sz="1800" dirty="0" err="1"/>
              <a:t>hyötyjä</a:t>
            </a:r>
            <a:r>
              <a:rPr lang="en-US" sz="1800" dirty="0"/>
              <a:t> ja </a:t>
            </a:r>
            <a:r>
              <a:rPr lang="en-US" sz="1800" dirty="0" err="1"/>
              <a:t>vientiin</a:t>
            </a:r>
            <a:r>
              <a:rPr lang="en-US" sz="1800" dirty="0"/>
              <a:t> </a:t>
            </a:r>
            <a:r>
              <a:rPr lang="en-US" sz="1800" dirty="0" err="1"/>
              <a:t>tarvittavia</a:t>
            </a:r>
            <a:r>
              <a:rPr lang="en-US" sz="1800" dirty="0"/>
              <a:t> </a:t>
            </a:r>
            <a:r>
              <a:rPr lang="en-US" sz="1800" dirty="0" err="1"/>
              <a:t>kotimarkkinareferenssejä</a:t>
            </a:r>
            <a:r>
              <a:rPr lang="en-US" sz="1800" dirty="0"/>
              <a:t>; </a:t>
            </a:r>
            <a:r>
              <a:rPr lang="en-US" sz="1800" dirty="0" err="1"/>
              <a:t>vrt</a:t>
            </a:r>
            <a:r>
              <a:rPr lang="en-US" sz="1800" dirty="0"/>
              <a:t>. </a:t>
            </a:r>
            <a:r>
              <a:rPr lang="en-US" sz="1800" dirty="0" err="1"/>
              <a:t>Esim</a:t>
            </a:r>
            <a:r>
              <a:rPr lang="en-US" sz="1800" dirty="0"/>
              <a:t>. </a:t>
            </a:r>
            <a:r>
              <a:rPr lang="en-US" sz="1800" dirty="0" err="1"/>
              <a:t>Ruotsi</a:t>
            </a:r>
            <a:endParaRPr lang="en-US" sz="1800" dirty="0"/>
          </a:p>
          <a:p>
            <a:pPr lvl="1"/>
            <a:endParaRPr lang="fi-FI" sz="1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24.9.2020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Yritysten</a:t>
            </a:r>
            <a:r>
              <a:rPr lang="en-US" dirty="0"/>
              <a:t> </a:t>
            </a:r>
            <a:r>
              <a:rPr lang="en-US" dirty="0" err="1"/>
              <a:t>rooli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53071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34792" y="1340768"/>
            <a:ext cx="7900400" cy="4108817"/>
          </a:xfrm>
        </p:spPr>
        <p:txBody>
          <a:bodyPr/>
          <a:lstStyle/>
          <a:p>
            <a:r>
              <a:rPr lang="en-US" dirty="0" err="1"/>
              <a:t>Osa</a:t>
            </a:r>
            <a:r>
              <a:rPr lang="en-US" dirty="0"/>
              <a:t> </a:t>
            </a:r>
            <a:r>
              <a:rPr lang="en-US" dirty="0" err="1"/>
              <a:t>kulutuksen</a:t>
            </a:r>
            <a:r>
              <a:rPr lang="en-US" dirty="0"/>
              <a:t> </a:t>
            </a:r>
            <a:r>
              <a:rPr lang="en-US" dirty="0" err="1"/>
              <a:t>hiilisiirtymästä</a:t>
            </a:r>
            <a:r>
              <a:rPr lang="en-US" dirty="0"/>
              <a:t> </a:t>
            </a:r>
            <a:r>
              <a:rPr lang="en-US" dirty="0" err="1"/>
              <a:t>tapahtuu</a:t>
            </a:r>
            <a:r>
              <a:rPr lang="en-US" dirty="0"/>
              <a:t> </a:t>
            </a:r>
            <a:r>
              <a:rPr lang="en-US" dirty="0" err="1"/>
              <a:t>asennemuutoksen</a:t>
            </a:r>
            <a:r>
              <a:rPr lang="en-US" dirty="0"/>
              <a:t> </a:t>
            </a:r>
            <a:r>
              <a:rPr lang="en-US" dirty="0" err="1"/>
              <a:t>seurauksena</a:t>
            </a:r>
            <a:r>
              <a:rPr lang="en-US" dirty="0"/>
              <a:t>, </a:t>
            </a:r>
            <a:r>
              <a:rPr lang="en-US" dirty="0" err="1"/>
              <a:t>mutta</a:t>
            </a:r>
            <a:endParaRPr lang="en-US" dirty="0"/>
          </a:p>
          <a:p>
            <a:r>
              <a:rPr lang="en-US" dirty="0" err="1"/>
              <a:t>Ohjaus</a:t>
            </a:r>
            <a:r>
              <a:rPr lang="en-US" dirty="0"/>
              <a:t> </a:t>
            </a:r>
            <a:r>
              <a:rPr lang="en-US" dirty="0" err="1"/>
              <a:t>tärkeää</a:t>
            </a:r>
            <a:endParaRPr lang="en-US" dirty="0"/>
          </a:p>
          <a:p>
            <a:pPr lvl="1"/>
            <a:r>
              <a:rPr lang="en-US" dirty="0"/>
              <a:t>CO2-pohjainen </a:t>
            </a:r>
            <a:r>
              <a:rPr lang="en-US" dirty="0" err="1"/>
              <a:t>alv</a:t>
            </a:r>
            <a:r>
              <a:rPr lang="en-US" dirty="0"/>
              <a:t>. </a:t>
            </a:r>
            <a:r>
              <a:rPr lang="en-US" dirty="0" err="1"/>
              <a:t>Kokeilukategoriat</a:t>
            </a:r>
            <a:r>
              <a:rPr lang="en-US" dirty="0"/>
              <a:t> </a:t>
            </a:r>
            <a:r>
              <a:rPr lang="en-US" dirty="0" err="1"/>
              <a:t>esim</a:t>
            </a:r>
            <a:r>
              <a:rPr lang="en-US" dirty="0"/>
              <a:t>. CO2-korkeat </a:t>
            </a:r>
            <a:r>
              <a:rPr lang="en-US" dirty="0" err="1"/>
              <a:t>ylellisyystuotteet</a:t>
            </a:r>
            <a:r>
              <a:rPr lang="en-US" dirty="0"/>
              <a:t> ja </a:t>
            </a:r>
            <a:r>
              <a:rPr lang="en-US" dirty="0" err="1"/>
              <a:t>naudanliha</a:t>
            </a:r>
            <a:r>
              <a:rPr lang="en-US" dirty="0"/>
              <a:t>, </a:t>
            </a:r>
            <a:r>
              <a:rPr lang="en-US" dirty="0" err="1"/>
              <a:t>jolloin</a:t>
            </a:r>
            <a:r>
              <a:rPr lang="en-US" dirty="0"/>
              <a:t> </a:t>
            </a:r>
            <a:r>
              <a:rPr lang="en-US" dirty="0" err="1"/>
              <a:t>ei</a:t>
            </a:r>
            <a:r>
              <a:rPr lang="en-US" dirty="0"/>
              <a:t> </a:t>
            </a:r>
            <a:r>
              <a:rPr lang="en-US" dirty="0" err="1"/>
              <a:t>riskiä</a:t>
            </a:r>
            <a:r>
              <a:rPr lang="en-US" dirty="0"/>
              <a:t> </a:t>
            </a:r>
            <a:r>
              <a:rPr lang="en-US" dirty="0" err="1"/>
              <a:t>vähävaraisten</a:t>
            </a:r>
            <a:r>
              <a:rPr lang="en-US" dirty="0"/>
              <a:t> </a:t>
            </a:r>
            <a:r>
              <a:rPr lang="en-US" dirty="0" err="1"/>
              <a:t>aseman</a:t>
            </a:r>
            <a:r>
              <a:rPr lang="en-US" dirty="0"/>
              <a:t> </a:t>
            </a:r>
            <a:r>
              <a:rPr lang="en-US" dirty="0" err="1"/>
              <a:t>heikentämisestä</a:t>
            </a:r>
            <a:r>
              <a:rPr lang="en-US" dirty="0"/>
              <a:t>. </a:t>
            </a:r>
            <a:r>
              <a:rPr lang="en-US" dirty="0" err="1"/>
              <a:t>Yhteishyödyt</a:t>
            </a:r>
            <a:r>
              <a:rPr lang="en-US" dirty="0"/>
              <a:t> </a:t>
            </a:r>
            <a:r>
              <a:rPr lang="en-US" dirty="0" err="1"/>
              <a:t>terveyteen</a:t>
            </a:r>
            <a:r>
              <a:rPr lang="en-US" dirty="0"/>
              <a:t> ja </a:t>
            </a:r>
            <a:r>
              <a:rPr lang="en-US" dirty="0" err="1"/>
              <a:t>kotimaisiin</a:t>
            </a:r>
            <a:r>
              <a:rPr lang="en-US" dirty="0"/>
              <a:t> </a:t>
            </a:r>
            <a:r>
              <a:rPr lang="en-US" dirty="0" err="1"/>
              <a:t>kasviproteiini-innovaatioihin</a:t>
            </a:r>
            <a:r>
              <a:rPr lang="en-US" dirty="0"/>
              <a:t> (</a:t>
            </a:r>
            <a:r>
              <a:rPr lang="en-US" dirty="0" err="1"/>
              <a:t>Härkis</a:t>
            </a:r>
            <a:r>
              <a:rPr lang="en-US" dirty="0"/>
              <a:t>, </a:t>
            </a:r>
            <a:r>
              <a:rPr lang="en-US" dirty="0" err="1"/>
              <a:t>Nyhtökaura</a:t>
            </a:r>
            <a:r>
              <a:rPr lang="en-US" dirty="0"/>
              <a:t>, </a:t>
            </a:r>
            <a:r>
              <a:rPr lang="en-US" dirty="0" err="1"/>
              <a:t>Muu-tuotteet</a:t>
            </a:r>
            <a:r>
              <a:rPr lang="en-US" dirty="0"/>
              <a:t> </a:t>
            </a:r>
            <a:r>
              <a:rPr lang="en-US" dirty="0" err="1"/>
              <a:t>yms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Korjauspalveluiden</a:t>
            </a:r>
            <a:r>
              <a:rPr lang="en-US" dirty="0"/>
              <a:t> </a:t>
            </a:r>
            <a:r>
              <a:rPr lang="en-US" dirty="0" err="1"/>
              <a:t>alv</a:t>
            </a:r>
            <a:r>
              <a:rPr lang="en-US" dirty="0"/>
              <a:t> alas tai </a:t>
            </a:r>
            <a:r>
              <a:rPr lang="en-US" dirty="0" err="1"/>
              <a:t>kotitalousvähennyksen</a:t>
            </a:r>
            <a:r>
              <a:rPr lang="en-US" dirty="0"/>
              <a:t> </a:t>
            </a:r>
            <a:r>
              <a:rPr lang="en-US" dirty="0" err="1"/>
              <a:t>tapainen</a:t>
            </a:r>
            <a:r>
              <a:rPr lang="en-US" dirty="0"/>
              <a:t> </a:t>
            </a:r>
            <a:r>
              <a:rPr lang="en-US" dirty="0" err="1"/>
              <a:t>kohtelu</a:t>
            </a:r>
            <a:r>
              <a:rPr lang="en-US" dirty="0"/>
              <a:t> -&gt; </a:t>
            </a:r>
            <a:r>
              <a:rPr lang="en-US" dirty="0" err="1"/>
              <a:t>houkuttelevampaa</a:t>
            </a:r>
            <a:r>
              <a:rPr lang="en-US" dirty="0"/>
              <a:t> </a:t>
            </a:r>
            <a:r>
              <a:rPr lang="en-US" dirty="0" err="1"/>
              <a:t>korjata</a:t>
            </a:r>
            <a:r>
              <a:rPr lang="en-US" dirty="0"/>
              <a:t> -&gt; </a:t>
            </a:r>
            <a:r>
              <a:rPr lang="en-US" dirty="0" err="1"/>
              <a:t>tuotteiden</a:t>
            </a:r>
            <a:r>
              <a:rPr lang="en-US" dirty="0"/>
              <a:t> </a:t>
            </a:r>
            <a:r>
              <a:rPr lang="en-US" dirty="0" err="1"/>
              <a:t>eliniän</a:t>
            </a:r>
            <a:r>
              <a:rPr lang="en-US" dirty="0"/>
              <a:t> </a:t>
            </a:r>
            <a:r>
              <a:rPr lang="en-US" dirty="0" err="1"/>
              <a:t>pidentäminen</a:t>
            </a:r>
            <a:r>
              <a:rPr lang="en-US" dirty="0"/>
              <a:t> ja </a:t>
            </a:r>
            <a:r>
              <a:rPr lang="en-US" dirty="0" err="1"/>
              <a:t>työpaikkoja</a:t>
            </a:r>
            <a:r>
              <a:rPr lang="en-US" dirty="0"/>
              <a:t> </a:t>
            </a:r>
            <a:r>
              <a:rPr lang="en-US" dirty="0" err="1"/>
              <a:t>kotimaahan</a:t>
            </a:r>
            <a:endParaRPr lang="en-US" dirty="0"/>
          </a:p>
          <a:p>
            <a:pPr lvl="1"/>
            <a:r>
              <a:rPr lang="en-US" dirty="0" err="1"/>
              <a:t>Voi</a:t>
            </a:r>
            <a:r>
              <a:rPr lang="en-US" dirty="0"/>
              <a:t> </a:t>
            </a:r>
            <a:r>
              <a:rPr lang="en-US" dirty="0" err="1"/>
              <a:t>aloittaa</a:t>
            </a:r>
            <a:r>
              <a:rPr lang="en-US" dirty="0"/>
              <a:t> </a:t>
            </a:r>
            <a:r>
              <a:rPr lang="en-US" dirty="0" err="1"/>
              <a:t>kokeiluista</a:t>
            </a:r>
            <a:r>
              <a:rPr lang="en-US" dirty="0"/>
              <a:t>!</a:t>
            </a:r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24.9.2020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Entä</a:t>
            </a:r>
            <a:r>
              <a:rPr lang="en-US" dirty="0"/>
              <a:t> </a:t>
            </a:r>
            <a:r>
              <a:rPr lang="en-US" dirty="0" err="1"/>
              <a:t>kuluttajat</a:t>
            </a:r>
            <a:r>
              <a:rPr lang="en-US" dirty="0"/>
              <a:t>?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28063514"/>
      </p:ext>
    </p:extLst>
  </p:cSld>
  <p:clrMapOvr>
    <a:masterClrMapping/>
  </p:clrMapOvr>
</p:sld>
</file>

<file path=ppt/theme/theme1.xml><?xml version="1.0" encoding="utf-8"?>
<a:theme xmlns:a="http://schemas.openxmlformats.org/drawingml/2006/main" name="aalto_yliopisto">
  <a:themeElements>
    <a:clrScheme name="Aalto Presentation">
      <a:dk1>
        <a:srgbClr val="000000"/>
      </a:dk1>
      <a:lt1>
        <a:srgbClr val="FFFFFF"/>
      </a:lt1>
      <a:dk2>
        <a:srgbClr val="0065BD"/>
      </a:dk2>
      <a:lt2>
        <a:srgbClr val="FECB00"/>
      </a:lt2>
      <a:accent1>
        <a:srgbClr val="009B3A"/>
      </a:accent1>
      <a:accent2>
        <a:srgbClr val="FF7900"/>
      </a:accent2>
      <a:accent3>
        <a:srgbClr val="00A8B4"/>
      </a:accent3>
      <a:accent4>
        <a:srgbClr val="B1059D"/>
      </a:accent4>
      <a:accent5>
        <a:srgbClr val="928B81"/>
      </a:accent5>
      <a:accent6>
        <a:srgbClr val="ED2939"/>
      </a:accent6>
      <a:hlink>
        <a:srgbClr val="009B3A"/>
      </a:hlink>
      <a:folHlink>
        <a:srgbClr val="6639B7"/>
      </a:folHlink>
    </a:clrScheme>
    <a:fontScheme name="Aalto_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aalto_yliopisto</Template>
  <TotalTime>28270</TotalTime>
  <Words>1006</Words>
  <Application>Microsoft Office PowerPoint</Application>
  <PresentationFormat>Näytössä katseltava diaesitys (4:3)</PresentationFormat>
  <Paragraphs>88</Paragraphs>
  <Slides>13</Slides>
  <Notes>5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13</vt:i4>
      </vt:variant>
    </vt:vector>
  </HeadingPairs>
  <TitlesOfParts>
    <vt:vector size="18" baseType="lpstr">
      <vt:lpstr>Arial</vt:lpstr>
      <vt:lpstr>Calibri</vt:lpstr>
      <vt:lpstr>Georgia</vt:lpstr>
      <vt:lpstr>Symbol</vt:lpstr>
      <vt:lpstr>aalto_yliopisto</vt:lpstr>
      <vt:lpstr>Mitä oikeudenmukaisella siirtymällä tarkoitetaan ja miksi se on tärkeää?  </vt:lpstr>
      <vt:lpstr>Miksi siirtymä? Maapallon elinkelpoisuus on uhattuna, mutta sen säilyminen on kaikkien suomalaisten etu</vt:lpstr>
      <vt:lpstr>Miksi oikeudenmukainen siirtymä?</vt:lpstr>
      <vt:lpstr>Miksi oikeudenmukainen siirtymä?</vt:lpstr>
      <vt:lpstr>Talouskasvu, hyvinvointi ja varallisuuserot</vt:lpstr>
      <vt:lpstr>Vaurauden polarisaatio lisää sosiaalisen kestävyyden ongelmia ja on uhka yhteiskuntarauhalle ja demokratialle.  </vt:lpstr>
      <vt:lpstr>Valtioiden rooli</vt:lpstr>
      <vt:lpstr>Yritysten rooli</vt:lpstr>
      <vt:lpstr>Entä kuluttajat?</vt:lpstr>
      <vt:lpstr>Storytellers rule the world</vt:lpstr>
      <vt:lpstr>Storytellers rule the world </vt:lpstr>
      <vt:lpstr>Vaikka tuuliturbiineista suuri osa valmistetaan Tanskassa ja Saksassa, niin Suomeen on tuulivoimaloiden lisääntyessä syntynyt arvoketjussa hyvin paljon liiketoimintaa. Itse turbiinin osuus hankinnasta on alle 50 %. Sama koskee aurinkopaneeleja ja lämpöpumppuja. </vt:lpstr>
      <vt:lpstr>LISÄTIETOJA</vt:lpstr>
    </vt:vector>
  </TitlesOfParts>
  <Company>Aalto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Juha Juvonen</dc:creator>
  <cp:lastModifiedBy>Soini Katriina (LUKE)</cp:lastModifiedBy>
  <cp:revision>950</cp:revision>
  <cp:lastPrinted>2015-09-07T14:20:39Z</cp:lastPrinted>
  <dcterms:created xsi:type="dcterms:W3CDTF">2011-03-07T13:06:09Z</dcterms:created>
  <dcterms:modified xsi:type="dcterms:W3CDTF">2020-09-24T06:51:25Z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TieturiVerId">
    <vt:lpwstr>002</vt:lpwstr>
  </property>
</Properties>
</file>